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4"/>
  </p:notesMasterIdLst>
  <p:handoutMasterIdLst>
    <p:handoutMasterId r:id="rId45"/>
  </p:handoutMasterIdLst>
  <p:sldIdLst>
    <p:sldId id="256" r:id="rId2"/>
    <p:sldId id="332" r:id="rId3"/>
    <p:sldId id="337" r:id="rId4"/>
    <p:sldId id="336" r:id="rId5"/>
    <p:sldId id="338" r:id="rId6"/>
    <p:sldId id="339" r:id="rId7"/>
    <p:sldId id="340" r:id="rId8"/>
    <p:sldId id="341" r:id="rId9"/>
    <p:sldId id="342" r:id="rId10"/>
    <p:sldId id="258" r:id="rId11"/>
    <p:sldId id="271" r:id="rId12"/>
    <p:sldId id="273" r:id="rId13"/>
    <p:sldId id="274" r:id="rId14"/>
    <p:sldId id="275" r:id="rId15"/>
    <p:sldId id="261" r:id="rId16"/>
    <p:sldId id="276" r:id="rId17"/>
    <p:sldId id="277" r:id="rId18"/>
    <p:sldId id="343" r:id="rId19"/>
    <p:sldId id="269" r:id="rId20"/>
    <p:sldId id="333" r:id="rId21"/>
    <p:sldId id="284" r:id="rId22"/>
    <p:sldId id="285" r:id="rId23"/>
    <p:sldId id="318" r:id="rId24"/>
    <p:sldId id="356" r:id="rId25"/>
    <p:sldId id="357" r:id="rId26"/>
    <p:sldId id="358" r:id="rId27"/>
    <p:sldId id="265" r:id="rId28"/>
    <p:sldId id="267" r:id="rId29"/>
    <p:sldId id="268" r:id="rId30"/>
    <p:sldId id="355" r:id="rId31"/>
    <p:sldId id="359" r:id="rId32"/>
    <p:sldId id="270" r:id="rId33"/>
    <p:sldId id="360" r:id="rId34"/>
    <p:sldId id="335" r:id="rId35"/>
    <p:sldId id="289" r:id="rId36"/>
    <p:sldId id="300" r:id="rId37"/>
    <p:sldId id="302" r:id="rId38"/>
    <p:sldId id="362" r:id="rId39"/>
    <p:sldId id="361" r:id="rId40"/>
    <p:sldId id="346" r:id="rId41"/>
    <p:sldId id="344" r:id="rId42"/>
    <p:sldId id="34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2"/>
    <p:restoredTop sz="79471"/>
  </p:normalViewPr>
  <p:slideViewPr>
    <p:cSldViewPr snapToGrid="0" snapToObjects="1">
      <p:cViewPr varScale="1">
        <p:scale>
          <a:sx n="92" d="100"/>
          <a:sy n="92" d="100"/>
        </p:scale>
        <p:origin x="184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652D6-6DA3-C54D-9925-A48A21E0FD3E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C74491E9-69A3-744F-9AC9-C40E3F07495D}">
      <dgm:prSet phldrT="[Text]"/>
      <dgm:spPr/>
      <dgm:t>
        <a:bodyPr/>
        <a:lstStyle/>
        <a:p>
          <a:r>
            <a:rPr lang="en-US" dirty="0"/>
            <a:t>Login</a:t>
          </a:r>
        </a:p>
      </dgm:t>
    </dgm:pt>
    <dgm:pt modelId="{5D4B3058-3285-4540-83AC-83A9336C55B4}" type="parTrans" cxnId="{8331B853-43E7-B643-AC78-9F9C8E6F7E7C}">
      <dgm:prSet/>
      <dgm:spPr/>
      <dgm:t>
        <a:bodyPr/>
        <a:lstStyle/>
        <a:p>
          <a:endParaRPr lang="en-US"/>
        </a:p>
      </dgm:t>
    </dgm:pt>
    <dgm:pt modelId="{8A1606A5-4EAF-7748-B510-62FE988B0D4F}" type="sibTrans" cxnId="{8331B853-43E7-B643-AC78-9F9C8E6F7E7C}">
      <dgm:prSet/>
      <dgm:spPr/>
      <dgm:t>
        <a:bodyPr/>
        <a:lstStyle/>
        <a:p>
          <a:endParaRPr lang="en-US"/>
        </a:p>
      </dgm:t>
    </dgm:pt>
    <dgm:pt modelId="{CF4768AF-BE79-B14F-ADB6-042E0ABCF39A}" type="pres">
      <dgm:prSet presAssocID="{CBC652D6-6DA3-C54D-9925-A48A21E0FD3E}" presName="Name0" presStyleCnt="0">
        <dgm:presLayoutVars>
          <dgm:dir/>
          <dgm:animLvl val="lvl"/>
          <dgm:resizeHandles val="exact"/>
        </dgm:presLayoutVars>
      </dgm:prSet>
      <dgm:spPr/>
    </dgm:pt>
    <dgm:pt modelId="{C2B12769-184A-CA41-97C0-F0CA995C6BE9}" type="pres">
      <dgm:prSet presAssocID="{CBC652D6-6DA3-C54D-9925-A48A21E0FD3E}" presName="dummy" presStyleCnt="0"/>
      <dgm:spPr/>
    </dgm:pt>
    <dgm:pt modelId="{4808EF56-6D4C-4645-8E1E-CA4A6D65A86F}" type="pres">
      <dgm:prSet presAssocID="{CBC652D6-6DA3-C54D-9925-A48A21E0FD3E}" presName="linH" presStyleCnt="0"/>
      <dgm:spPr/>
    </dgm:pt>
    <dgm:pt modelId="{9C8BC82D-1C2E-244C-8DEA-8B83F2AA25B5}" type="pres">
      <dgm:prSet presAssocID="{CBC652D6-6DA3-C54D-9925-A48A21E0FD3E}" presName="padding1" presStyleCnt="0"/>
      <dgm:spPr/>
    </dgm:pt>
    <dgm:pt modelId="{165DDBEE-3E67-6348-8261-E17F50D4CE71}" type="pres">
      <dgm:prSet presAssocID="{C74491E9-69A3-744F-9AC9-C40E3F07495D}" presName="linV" presStyleCnt="0"/>
      <dgm:spPr/>
    </dgm:pt>
    <dgm:pt modelId="{D62F9209-F768-4F48-BF3E-16ADD5FD485C}" type="pres">
      <dgm:prSet presAssocID="{C74491E9-69A3-744F-9AC9-C40E3F07495D}" presName="spVertical1" presStyleCnt="0"/>
      <dgm:spPr/>
    </dgm:pt>
    <dgm:pt modelId="{1301666E-6411-554A-9982-501FE4B54D43}" type="pres">
      <dgm:prSet presAssocID="{C74491E9-69A3-744F-9AC9-C40E3F07495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9AB2EB5-E5F3-1B41-B08D-FA5D92FCD432}" type="pres">
      <dgm:prSet presAssocID="{C74491E9-69A3-744F-9AC9-C40E3F07495D}" presName="spVertical2" presStyleCnt="0"/>
      <dgm:spPr/>
    </dgm:pt>
    <dgm:pt modelId="{0B8AFF8B-2F71-594D-BEAB-75E5F50828C1}" type="pres">
      <dgm:prSet presAssocID="{C74491E9-69A3-744F-9AC9-C40E3F07495D}" presName="spVertical3" presStyleCnt="0"/>
      <dgm:spPr/>
    </dgm:pt>
    <dgm:pt modelId="{ACCC8803-E9C3-BA4B-ADC5-E103639327B3}" type="pres">
      <dgm:prSet presAssocID="{CBC652D6-6DA3-C54D-9925-A48A21E0FD3E}" presName="padding2" presStyleCnt="0"/>
      <dgm:spPr/>
    </dgm:pt>
    <dgm:pt modelId="{2167587C-E1CA-8440-B2C9-67309008B1DF}" type="pres">
      <dgm:prSet presAssocID="{CBC652D6-6DA3-C54D-9925-A48A21E0FD3E}" presName="negArrow" presStyleCnt="0"/>
      <dgm:spPr/>
    </dgm:pt>
    <dgm:pt modelId="{7B19061C-A966-2641-BCB6-E40F5B6866CC}" type="pres">
      <dgm:prSet presAssocID="{CBC652D6-6DA3-C54D-9925-A48A21E0FD3E}" presName="backgroundArrow" presStyleLbl="node1" presStyleIdx="0" presStyleCnt="1"/>
      <dgm:spPr/>
    </dgm:pt>
  </dgm:ptLst>
  <dgm:cxnLst>
    <dgm:cxn modelId="{3F0E6D1D-0EB8-3941-A9A1-AEB6A2B55AD7}" type="presOf" srcId="{C74491E9-69A3-744F-9AC9-C40E3F07495D}" destId="{1301666E-6411-554A-9982-501FE4B54D43}" srcOrd="0" destOrd="0" presId="urn:microsoft.com/office/officeart/2005/8/layout/hProcess3"/>
    <dgm:cxn modelId="{8331B853-43E7-B643-AC78-9F9C8E6F7E7C}" srcId="{CBC652D6-6DA3-C54D-9925-A48A21E0FD3E}" destId="{C74491E9-69A3-744F-9AC9-C40E3F07495D}" srcOrd="0" destOrd="0" parTransId="{5D4B3058-3285-4540-83AC-83A9336C55B4}" sibTransId="{8A1606A5-4EAF-7748-B510-62FE988B0D4F}"/>
    <dgm:cxn modelId="{5CDE37A2-3A21-3A47-82AE-0E93DEF10C89}" type="presOf" srcId="{CBC652D6-6DA3-C54D-9925-A48A21E0FD3E}" destId="{CF4768AF-BE79-B14F-ADB6-042E0ABCF39A}" srcOrd="0" destOrd="0" presId="urn:microsoft.com/office/officeart/2005/8/layout/hProcess3"/>
    <dgm:cxn modelId="{C6D5ADB8-B465-BC4E-9781-76DDC9D950BB}" type="presParOf" srcId="{CF4768AF-BE79-B14F-ADB6-042E0ABCF39A}" destId="{C2B12769-184A-CA41-97C0-F0CA995C6BE9}" srcOrd="0" destOrd="0" presId="urn:microsoft.com/office/officeart/2005/8/layout/hProcess3"/>
    <dgm:cxn modelId="{9ED28D91-95C6-8C40-8EA3-F4EEBB143AB9}" type="presParOf" srcId="{CF4768AF-BE79-B14F-ADB6-042E0ABCF39A}" destId="{4808EF56-6D4C-4645-8E1E-CA4A6D65A86F}" srcOrd="1" destOrd="0" presId="urn:microsoft.com/office/officeart/2005/8/layout/hProcess3"/>
    <dgm:cxn modelId="{F739B879-424E-D148-9223-93F761539013}" type="presParOf" srcId="{4808EF56-6D4C-4645-8E1E-CA4A6D65A86F}" destId="{9C8BC82D-1C2E-244C-8DEA-8B83F2AA25B5}" srcOrd="0" destOrd="0" presId="urn:microsoft.com/office/officeart/2005/8/layout/hProcess3"/>
    <dgm:cxn modelId="{A46F42C1-9CE9-2B4D-9178-181DA4526FFE}" type="presParOf" srcId="{4808EF56-6D4C-4645-8E1E-CA4A6D65A86F}" destId="{165DDBEE-3E67-6348-8261-E17F50D4CE71}" srcOrd="1" destOrd="0" presId="urn:microsoft.com/office/officeart/2005/8/layout/hProcess3"/>
    <dgm:cxn modelId="{A7EC2562-CB9E-C04B-A3DD-F7B5B075DD39}" type="presParOf" srcId="{165DDBEE-3E67-6348-8261-E17F50D4CE71}" destId="{D62F9209-F768-4F48-BF3E-16ADD5FD485C}" srcOrd="0" destOrd="0" presId="urn:microsoft.com/office/officeart/2005/8/layout/hProcess3"/>
    <dgm:cxn modelId="{97CD069A-E011-3C4D-A3B5-ECFD2C34D3BE}" type="presParOf" srcId="{165DDBEE-3E67-6348-8261-E17F50D4CE71}" destId="{1301666E-6411-554A-9982-501FE4B54D43}" srcOrd="1" destOrd="0" presId="urn:microsoft.com/office/officeart/2005/8/layout/hProcess3"/>
    <dgm:cxn modelId="{7721D76F-D971-4248-9DAF-165596379338}" type="presParOf" srcId="{165DDBEE-3E67-6348-8261-E17F50D4CE71}" destId="{19AB2EB5-E5F3-1B41-B08D-FA5D92FCD432}" srcOrd="2" destOrd="0" presId="urn:microsoft.com/office/officeart/2005/8/layout/hProcess3"/>
    <dgm:cxn modelId="{C7BE6591-74A9-614B-9036-0957905AF809}" type="presParOf" srcId="{165DDBEE-3E67-6348-8261-E17F50D4CE71}" destId="{0B8AFF8B-2F71-594D-BEAB-75E5F50828C1}" srcOrd="3" destOrd="0" presId="urn:microsoft.com/office/officeart/2005/8/layout/hProcess3"/>
    <dgm:cxn modelId="{DD6F03AF-6A52-354F-AFF9-59D9279F7B47}" type="presParOf" srcId="{4808EF56-6D4C-4645-8E1E-CA4A6D65A86F}" destId="{ACCC8803-E9C3-BA4B-ADC5-E103639327B3}" srcOrd="2" destOrd="0" presId="urn:microsoft.com/office/officeart/2005/8/layout/hProcess3"/>
    <dgm:cxn modelId="{4C7B9196-FD6F-F944-B5F6-F7BBBFF5B430}" type="presParOf" srcId="{4808EF56-6D4C-4645-8E1E-CA4A6D65A86F}" destId="{2167587C-E1CA-8440-B2C9-67309008B1DF}" srcOrd="3" destOrd="0" presId="urn:microsoft.com/office/officeart/2005/8/layout/hProcess3"/>
    <dgm:cxn modelId="{0DC528C9-FB62-3644-A6A9-AE840B67847D}" type="presParOf" srcId="{4808EF56-6D4C-4645-8E1E-CA4A6D65A86F}" destId="{7B19061C-A966-2641-BCB6-E40F5B6866C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C652D6-6DA3-C54D-9925-A48A21E0FD3E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C74491E9-69A3-744F-9AC9-C40E3F07495D}">
      <dgm:prSet phldrT="[Text]"/>
      <dgm:spPr/>
      <dgm:t>
        <a:bodyPr/>
        <a:lstStyle/>
        <a:p>
          <a:r>
            <a:rPr lang="en-US" dirty="0"/>
            <a:t>Submit Job</a:t>
          </a:r>
        </a:p>
      </dgm:t>
    </dgm:pt>
    <dgm:pt modelId="{5D4B3058-3285-4540-83AC-83A9336C55B4}" type="parTrans" cxnId="{8331B853-43E7-B643-AC78-9F9C8E6F7E7C}">
      <dgm:prSet/>
      <dgm:spPr/>
      <dgm:t>
        <a:bodyPr/>
        <a:lstStyle/>
        <a:p>
          <a:endParaRPr lang="en-US"/>
        </a:p>
      </dgm:t>
    </dgm:pt>
    <dgm:pt modelId="{8A1606A5-4EAF-7748-B510-62FE988B0D4F}" type="sibTrans" cxnId="{8331B853-43E7-B643-AC78-9F9C8E6F7E7C}">
      <dgm:prSet/>
      <dgm:spPr/>
      <dgm:t>
        <a:bodyPr/>
        <a:lstStyle/>
        <a:p>
          <a:endParaRPr lang="en-US"/>
        </a:p>
      </dgm:t>
    </dgm:pt>
    <dgm:pt modelId="{CF4768AF-BE79-B14F-ADB6-042E0ABCF39A}" type="pres">
      <dgm:prSet presAssocID="{CBC652D6-6DA3-C54D-9925-A48A21E0FD3E}" presName="Name0" presStyleCnt="0">
        <dgm:presLayoutVars>
          <dgm:dir/>
          <dgm:animLvl val="lvl"/>
          <dgm:resizeHandles val="exact"/>
        </dgm:presLayoutVars>
      </dgm:prSet>
      <dgm:spPr/>
    </dgm:pt>
    <dgm:pt modelId="{C2B12769-184A-CA41-97C0-F0CA995C6BE9}" type="pres">
      <dgm:prSet presAssocID="{CBC652D6-6DA3-C54D-9925-A48A21E0FD3E}" presName="dummy" presStyleCnt="0"/>
      <dgm:spPr/>
    </dgm:pt>
    <dgm:pt modelId="{4808EF56-6D4C-4645-8E1E-CA4A6D65A86F}" type="pres">
      <dgm:prSet presAssocID="{CBC652D6-6DA3-C54D-9925-A48A21E0FD3E}" presName="linH" presStyleCnt="0"/>
      <dgm:spPr/>
    </dgm:pt>
    <dgm:pt modelId="{9C8BC82D-1C2E-244C-8DEA-8B83F2AA25B5}" type="pres">
      <dgm:prSet presAssocID="{CBC652D6-6DA3-C54D-9925-A48A21E0FD3E}" presName="padding1" presStyleCnt="0"/>
      <dgm:spPr/>
    </dgm:pt>
    <dgm:pt modelId="{165DDBEE-3E67-6348-8261-E17F50D4CE71}" type="pres">
      <dgm:prSet presAssocID="{C74491E9-69A3-744F-9AC9-C40E3F07495D}" presName="linV" presStyleCnt="0"/>
      <dgm:spPr/>
    </dgm:pt>
    <dgm:pt modelId="{D62F9209-F768-4F48-BF3E-16ADD5FD485C}" type="pres">
      <dgm:prSet presAssocID="{C74491E9-69A3-744F-9AC9-C40E3F07495D}" presName="spVertical1" presStyleCnt="0"/>
      <dgm:spPr/>
    </dgm:pt>
    <dgm:pt modelId="{1301666E-6411-554A-9982-501FE4B54D43}" type="pres">
      <dgm:prSet presAssocID="{C74491E9-69A3-744F-9AC9-C40E3F07495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9AB2EB5-E5F3-1B41-B08D-FA5D92FCD432}" type="pres">
      <dgm:prSet presAssocID="{C74491E9-69A3-744F-9AC9-C40E3F07495D}" presName="spVertical2" presStyleCnt="0"/>
      <dgm:spPr/>
    </dgm:pt>
    <dgm:pt modelId="{0B8AFF8B-2F71-594D-BEAB-75E5F50828C1}" type="pres">
      <dgm:prSet presAssocID="{C74491E9-69A3-744F-9AC9-C40E3F07495D}" presName="spVertical3" presStyleCnt="0"/>
      <dgm:spPr/>
    </dgm:pt>
    <dgm:pt modelId="{ACCC8803-E9C3-BA4B-ADC5-E103639327B3}" type="pres">
      <dgm:prSet presAssocID="{CBC652D6-6DA3-C54D-9925-A48A21E0FD3E}" presName="padding2" presStyleCnt="0"/>
      <dgm:spPr/>
    </dgm:pt>
    <dgm:pt modelId="{2167587C-E1CA-8440-B2C9-67309008B1DF}" type="pres">
      <dgm:prSet presAssocID="{CBC652D6-6DA3-C54D-9925-A48A21E0FD3E}" presName="negArrow" presStyleCnt="0"/>
      <dgm:spPr/>
    </dgm:pt>
    <dgm:pt modelId="{7B19061C-A966-2641-BCB6-E40F5B6866CC}" type="pres">
      <dgm:prSet presAssocID="{CBC652D6-6DA3-C54D-9925-A48A21E0FD3E}" presName="backgroundArrow" presStyleLbl="node1" presStyleIdx="0" presStyleCnt="1"/>
      <dgm:spPr/>
    </dgm:pt>
  </dgm:ptLst>
  <dgm:cxnLst>
    <dgm:cxn modelId="{3F0E6D1D-0EB8-3941-A9A1-AEB6A2B55AD7}" type="presOf" srcId="{C74491E9-69A3-744F-9AC9-C40E3F07495D}" destId="{1301666E-6411-554A-9982-501FE4B54D43}" srcOrd="0" destOrd="0" presId="urn:microsoft.com/office/officeart/2005/8/layout/hProcess3"/>
    <dgm:cxn modelId="{8331B853-43E7-B643-AC78-9F9C8E6F7E7C}" srcId="{CBC652D6-6DA3-C54D-9925-A48A21E0FD3E}" destId="{C74491E9-69A3-744F-9AC9-C40E3F07495D}" srcOrd="0" destOrd="0" parTransId="{5D4B3058-3285-4540-83AC-83A9336C55B4}" sibTransId="{8A1606A5-4EAF-7748-B510-62FE988B0D4F}"/>
    <dgm:cxn modelId="{5CDE37A2-3A21-3A47-82AE-0E93DEF10C89}" type="presOf" srcId="{CBC652D6-6DA3-C54D-9925-A48A21E0FD3E}" destId="{CF4768AF-BE79-B14F-ADB6-042E0ABCF39A}" srcOrd="0" destOrd="0" presId="urn:microsoft.com/office/officeart/2005/8/layout/hProcess3"/>
    <dgm:cxn modelId="{C6D5ADB8-B465-BC4E-9781-76DDC9D950BB}" type="presParOf" srcId="{CF4768AF-BE79-B14F-ADB6-042E0ABCF39A}" destId="{C2B12769-184A-CA41-97C0-F0CA995C6BE9}" srcOrd="0" destOrd="0" presId="urn:microsoft.com/office/officeart/2005/8/layout/hProcess3"/>
    <dgm:cxn modelId="{9ED28D91-95C6-8C40-8EA3-F4EEBB143AB9}" type="presParOf" srcId="{CF4768AF-BE79-B14F-ADB6-042E0ABCF39A}" destId="{4808EF56-6D4C-4645-8E1E-CA4A6D65A86F}" srcOrd="1" destOrd="0" presId="urn:microsoft.com/office/officeart/2005/8/layout/hProcess3"/>
    <dgm:cxn modelId="{F739B879-424E-D148-9223-93F761539013}" type="presParOf" srcId="{4808EF56-6D4C-4645-8E1E-CA4A6D65A86F}" destId="{9C8BC82D-1C2E-244C-8DEA-8B83F2AA25B5}" srcOrd="0" destOrd="0" presId="urn:microsoft.com/office/officeart/2005/8/layout/hProcess3"/>
    <dgm:cxn modelId="{A46F42C1-9CE9-2B4D-9178-181DA4526FFE}" type="presParOf" srcId="{4808EF56-6D4C-4645-8E1E-CA4A6D65A86F}" destId="{165DDBEE-3E67-6348-8261-E17F50D4CE71}" srcOrd="1" destOrd="0" presId="urn:microsoft.com/office/officeart/2005/8/layout/hProcess3"/>
    <dgm:cxn modelId="{A7EC2562-CB9E-C04B-A3DD-F7B5B075DD39}" type="presParOf" srcId="{165DDBEE-3E67-6348-8261-E17F50D4CE71}" destId="{D62F9209-F768-4F48-BF3E-16ADD5FD485C}" srcOrd="0" destOrd="0" presId="urn:microsoft.com/office/officeart/2005/8/layout/hProcess3"/>
    <dgm:cxn modelId="{97CD069A-E011-3C4D-A3B5-ECFD2C34D3BE}" type="presParOf" srcId="{165DDBEE-3E67-6348-8261-E17F50D4CE71}" destId="{1301666E-6411-554A-9982-501FE4B54D43}" srcOrd="1" destOrd="0" presId="urn:microsoft.com/office/officeart/2005/8/layout/hProcess3"/>
    <dgm:cxn modelId="{7721D76F-D971-4248-9DAF-165596379338}" type="presParOf" srcId="{165DDBEE-3E67-6348-8261-E17F50D4CE71}" destId="{19AB2EB5-E5F3-1B41-B08D-FA5D92FCD432}" srcOrd="2" destOrd="0" presId="urn:microsoft.com/office/officeart/2005/8/layout/hProcess3"/>
    <dgm:cxn modelId="{C7BE6591-74A9-614B-9036-0957905AF809}" type="presParOf" srcId="{165DDBEE-3E67-6348-8261-E17F50D4CE71}" destId="{0B8AFF8B-2F71-594D-BEAB-75E5F50828C1}" srcOrd="3" destOrd="0" presId="urn:microsoft.com/office/officeart/2005/8/layout/hProcess3"/>
    <dgm:cxn modelId="{DD6F03AF-6A52-354F-AFF9-59D9279F7B47}" type="presParOf" srcId="{4808EF56-6D4C-4645-8E1E-CA4A6D65A86F}" destId="{ACCC8803-E9C3-BA4B-ADC5-E103639327B3}" srcOrd="2" destOrd="0" presId="urn:microsoft.com/office/officeart/2005/8/layout/hProcess3"/>
    <dgm:cxn modelId="{4C7B9196-FD6F-F944-B5F6-F7BBBFF5B430}" type="presParOf" srcId="{4808EF56-6D4C-4645-8E1E-CA4A6D65A86F}" destId="{2167587C-E1CA-8440-B2C9-67309008B1DF}" srcOrd="3" destOrd="0" presId="urn:microsoft.com/office/officeart/2005/8/layout/hProcess3"/>
    <dgm:cxn modelId="{0DC528C9-FB62-3644-A6A9-AE840B67847D}" type="presParOf" srcId="{4808EF56-6D4C-4645-8E1E-CA4A6D65A86F}" destId="{7B19061C-A966-2641-BCB6-E40F5B6866C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9061C-A966-2641-BCB6-E40F5B6866CC}">
      <dsp:nvSpPr>
        <dsp:cNvPr id="0" name=""/>
        <dsp:cNvSpPr/>
      </dsp:nvSpPr>
      <dsp:spPr>
        <a:xfrm>
          <a:off x="0" y="31394"/>
          <a:ext cx="1692298" cy="115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1666E-6411-554A-9982-501FE4B54D43}">
      <dsp:nvSpPr>
        <dsp:cNvPr id="0" name=""/>
        <dsp:cNvSpPr/>
      </dsp:nvSpPr>
      <dsp:spPr>
        <a:xfrm>
          <a:off x="136507" y="319394"/>
          <a:ext cx="138656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Login</a:t>
          </a:r>
        </a:p>
      </dsp:txBody>
      <dsp:txXfrm>
        <a:off x="136507" y="319394"/>
        <a:ext cx="1386560" cy="57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9061C-A966-2641-BCB6-E40F5B6866CC}">
      <dsp:nvSpPr>
        <dsp:cNvPr id="0" name=""/>
        <dsp:cNvSpPr/>
      </dsp:nvSpPr>
      <dsp:spPr>
        <a:xfrm>
          <a:off x="0" y="31394"/>
          <a:ext cx="1692298" cy="115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1666E-6411-554A-9982-501FE4B54D43}">
      <dsp:nvSpPr>
        <dsp:cNvPr id="0" name=""/>
        <dsp:cNvSpPr/>
      </dsp:nvSpPr>
      <dsp:spPr>
        <a:xfrm>
          <a:off x="136507" y="319394"/>
          <a:ext cx="138656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Submit Job</a:t>
          </a:r>
        </a:p>
      </dsp:txBody>
      <dsp:txXfrm>
        <a:off x="136507" y="319394"/>
        <a:ext cx="1386560" cy="57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8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9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2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top is a program that lists information about processes in the system. Instead of printing a list to the terminal, though, it provides a real-time view of the processes with memory and CPU usages shown.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invoked with no arguments, it will print out some process information about 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and the shell that 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ran from.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EDBFA-0700-2344-83A5-E4572012EF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is faster</a:t>
            </a:r>
          </a:p>
          <a:p>
            <a:endParaRPr lang="en-US" dirty="0"/>
          </a:p>
          <a:p>
            <a:r>
              <a:rPr lang="en-US" dirty="0"/>
              <a:t>Tee: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times when you want to manually track output of a command and also simultaneously make sure the output is being written to a file so that you can refer to it later.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Find:  </a:t>
            </a:r>
            <a:r>
              <a:rPr lang="en-US" dirty="0"/>
              <a:t>find ~ -name '*jpg'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all the JPEG files in your home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EDBFA-0700-2344-83A5-E4572012EF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5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9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10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9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6636" y="6356350"/>
            <a:ext cx="876884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7809" y="6356350"/>
            <a:ext cx="8457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FE4665-CEB4-2F44-9E86-130FA087B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PAPP: Intro to Blanca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Monaghan@Colorado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APPM_HPC_Spring_2020" TargetMode="External"/><Relationship Id="rId4" Type="http://schemas.openxmlformats.org/officeDocument/2006/relationships/hyperlink" Target="https://www.colorado.edu/r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quickstart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quickstart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Fundamentals_HPC_Spring_2019" TargetMode="External"/><Relationship Id="rId3" Type="http://schemas.openxmlformats.org/officeDocument/2006/relationships/hyperlink" Target="mailto:rc-help@Colorado.edu" TargetMode="External"/><Relationship Id="rId7" Type="http://schemas.openxmlformats.org/officeDocument/2006/relationships/hyperlink" Target="https://slurm.schedmd.com/quickstart.html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urc.readthedocs.io/en/latest/access/blanca.html" TargetMode="External"/><Relationship Id="rId5" Type="http://schemas.openxmlformats.org/officeDocument/2006/relationships/hyperlink" Target="https://github.com/ResearchComputing/" TargetMode="External"/><Relationship Id="rId4" Type="http://schemas.openxmlformats.org/officeDocument/2006/relationships/hyperlink" Target="mailto:Andrew.Monaghan@Colorado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blanca.html#node-qos-featur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access/blanca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6.sv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hyperlink" Target="mailto:identikey@login.rc.colorado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78" y="4548248"/>
            <a:ext cx="11862487" cy="154379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 Narrow" panose="020B0604020202020204" pitchFamily="34" charset="0"/>
              </a:rPr>
              <a:t>Introduction to HPC on Blanca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8F0B18-0428-BB49-8810-A05C5E7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AEA0C-938D-254D-AF2A-FA478D3B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09118-B647-AC40-8247-224E8F17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6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40F4C37-7EE8-954B-9760-CAE769CFB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the Unix-like family of operating systems.</a:t>
            </a:r>
          </a:p>
          <a:p>
            <a:r>
              <a:rPr lang="en-US" dirty="0"/>
              <a:t>Started in early ‘90s </a:t>
            </a:r>
          </a:p>
          <a:p>
            <a:r>
              <a:rPr lang="en-US" dirty="0"/>
              <a:t>Several distributions are available – from enterprise-grade, like RedHat Linux (RHEL), to more consumer-focused, like Ubuntu.</a:t>
            </a:r>
          </a:p>
          <a:p>
            <a:pPr lvl="1"/>
            <a:r>
              <a:rPr lang="en-US" dirty="0"/>
              <a:t>Blanca nodes presently run RHEL7</a:t>
            </a:r>
          </a:p>
          <a:p>
            <a:r>
              <a:rPr lang="en-US" dirty="0"/>
              <a:t>Runs on everything from embedded systems to  supercomputers.</a:t>
            </a:r>
          </a:p>
          <a:p>
            <a:r>
              <a:rPr lang="en-US" dirty="0"/>
              <a:t>Linux is simple, flexible, fast, many potent tools</a:t>
            </a:r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46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Linux command</a:t>
            </a:r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[flags] [flag arguments] [target(s)]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ls -l </a:t>
            </a:r>
            <a:r>
              <a:rPr lang="en-US" dirty="0" err="1">
                <a:solidFill>
                  <a:srgbClr val="0070C0"/>
                </a:solidFill>
              </a:rPr>
              <a:t>myworkdir</a:t>
            </a:r>
            <a:r>
              <a:rPr lang="en-US" dirty="0">
                <a:solidFill>
                  <a:srgbClr val="0070C0"/>
                </a:solidFill>
              </a:rPr>
              <a:t>/</a:t>
            </a:r>
          </a:p>
          <a:p>
            <a:r>
              <a:rPr lang="en-US" dirty="0"/>
              <a:t>Case is important!</a:t>
            </a:r>
          </a:p>
          <a:p>
            <a:r>
              <a:rPr lang="en-US" dirty="0"/>
              <a:t>Help on commands is available through the ”man” command (short for manual). E.g.,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man ls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70172B-C9B0-4B45-9392-6D780466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8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5989" y="365125"/>
            <a:ext cx="11498893" cy="1325563"/>
          </a:xfrm>
        </p:spPr>
        <p:txBody>
          <a:bodyPr>
            <a:normAutofit/>
          </a:bodyPr>
          <a:lstStyle/>
          <a:p>
            <a:r>
              <a:rPr lang="en-US"/>
              <a:t>File and directory related commands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7BB6F5-83F6-3649-A0F9-EE9717BF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89" y="1825625"/>
            <a:ext cx="11411211" cy="4163129"/>
          </a:xfrm>
        </p:spPr>
        <p:txBody>
          <a:bodyPr>
            <a:normAutofit fontScale="92500" lnSpcReduction="20000"/>
          </a:bodyPr>
          <a:lstStyle/>
          <a:p>
            <a:pPr marL="11206">
              <a:lnSpc>
                <a:spcPct val="110000"/>
              </a:lnSpc>
              <a:spcBef>
                <a:spcPts val="115"/>
              </a:spcBef>
            </a:pPr>
            <a:r>
              <a:rPr lang="en-US" b="1" spc="44" dirty="0">
                <a:solidFill>
                  <a:srgbClr val="2F2B20"/>
                </a:solidFill>
                <a:cs typeface="Arial"/>
              </a:rPr>
              <a:t>pwd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full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path </a:t>
            </a:r>
            <a:r>
              <a:rPr lang="en-US" spc="66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current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35"/>
              </a:spcBef>
            </a:pPr>
            <a:r>
              <a:rPr lang="en-US" b="1" spc="31" dirty="0">
                <a:solidFill>
                  <a:srgbClr val="2F2B20"/>
                </a:solidFill>
                <a:cs typeface="Arial"/>
              </a:rPr>
              <a:t>cd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changes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directory; can </a:t>
            </a:r>
            <a:r>
              <a:rPr lang="en-US" dirty="0">
                <a:solidFill>
                  <a:srgbClr val="2F2B20"/>
                </a:solidFill>
                <a:cs typeface="Arial"/>
              </a:rPr>
              <a:t>use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full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 </a:t>
            </a:r>
            <a:r>
              <a:rPr lang="en-US" dirty="0">
                <a:solidFill>
                  <a:srgbClr val="2F2B20"/>
                </a:solidFill>
                <a:cs typeface="Arial"/>
              </a:rPr>
              <a:t>relative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path 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as</a:t>
            </a:r>
            <a:r>
              <a:rPr lang="en-US" spc="12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target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66"/>
              </a:spcBef>
            </a:pPr>
            <a:r>
              <a:rPr lang="en-US" b="1" spc="22" dirty="0" err="1">
                <a:solidFill>
                  <a:srgbClr val="2F2B20"/>
                </a:solidFill>
                <a:cs typeface="Arial"/>
              </a:rPr>
              <a:t>mkdir</a:t>
            </a:r>
            <a:r>
              <a:rPr lang="en-US" b="1" spc="2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creates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subdirectory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in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the current</a:t>
            </a:r>
            <a:r>
              <a:rPr lang="en-US" spc="163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</a:t>
            </a:r>
            <a:endParaRPr lang="en-US" dirty="0">
              <a:cs typeface="Arial"/>
            </a:endParaRPr>
          </a:p>
          <a:p>
            <a:pPr marL="11206" marR="216285">
              <a:lnSpc>
                <a:spcPct val="110000"/>
              </a:lnSpc>
              <a:spcBef>
                <a:spcPts val="410"/>
              </a:spcBef>
            </a:pPr>
            <a:r>
              <a:rPr lang="en-US" b="1" spc="26" dirty="0">
                <a:solidFill>
                  <a:srgbClr val="2F2B20"/>
                </a:solidFill>
                <a:cs typeface="Arial"/>
              </a:rPr>
              <a:t>rm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removes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 </a:t>
            </a:r>
            <a:r>
              <a:rPr lang="en-US" spc="-35" dirty="0">
                <a:solidFill>
                  <a:srgbClr val="2F2B20"/>
                </a:solidFill>
                <a:cs typeface="Arial"/>
              </a:rPr>
              <a:t>(</a:t>
            </a:r>
            <a:r>
              <a:rPr lang="en-US" spc="-35" dirty="0">
                <a:solidFill>
                  <a:srgbClr val="2F2B20"/>
                </a:solidFill>
                <a:latin typeface="Courier New"/>
                <a:cs typeface="Courier New"/>
              </a:rPr>
              <a:t>rm </a:t>
            </a:r>
            <a:r>
              <a:rPr lang="en-US" spc="13" dirty="0">
                <a:solidFill>
                  <a:srgbClr val="2F2B20"/>
                </a:solidFill>
                <a:latin typeface="Courier New"/>
                <a:cs typeface="Courier New"/>
              </a:rPr>
              <a:t>-r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removes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and 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all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its 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contents)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35"/>
              </a:spcBef>
            </a:pPr>
            <a:r>
              <a:rPr lang="en-US" b="1" spc="31" dirty="0" err="1">
                <a:solidFill>
                  <a:srgbClr val="2F2B20"/>
                </a:solidFill>
                <a:cs typeface="Arial"/>
              </a:rPr>
              <a:t>cp</a:t>
            </a:r>
            <a:r>
              <a:rPr lang="en-US" b="1" spc="31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copies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spc="88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66"/>
              </a:spcBef>
            </a:pPr>
            <a:r>
              <a:rPr lang="en-US" b="1" dirty="0">
                <a:solidFill>
                  <a:srgbClr val="2F2B20"/>
                </a:solidFill>
                <a:cs typeface="Arial"/>
              </a:rPr>
              <a:t>mv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moves </a:t>
            </a:r>
            <a:r>
              <a:rPr lang="en-US" spc="-31" dirty="0">
                <a:solidFill>
                  <a:srgbClr val="2F2B20"/>
                </a:solidFill>
                <a:cs typeface="Arial"/>
              </a:rPr>
              <a:t>(or </a:t>
            </a:r>
            <a:r>
              <a:rPr lang="en-US" spc="-18" dirty="0">
                <a:solidFill>
                  <a:srgbClr val="2F2B20"/>
                </a:solidFill>
                <a:cs typeface="Arial"/>
              </a:rPr>
              <a:t>renames)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</a:t>
            </a:r>
            <a:r>
              <a:rPr lang="en-US" spc="296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</a:t>
            </a:r>
            <a:endParaRPr lang="en-US" dirty="0">
              <a:cs typeface="Arial"/>
            </a:endParaRPr>
          </a:p>
          <a:p>
            <a:pPr marL="11206" marR="574892">
              <a:lnSpc>
                <a:spcPct val="110000"/>
              </a:lnSpc>
              <a:spcBef>
                <a:spcPts val="909"/>
              </a:spcBef>
            </a:pPr>
            <a:r>
              <a:rPr lang="en-US" b="1" spc="-31" dirty="0">
                <a:solidFill>
                  <a:srgbClr val="2F2B20"/>
                </a:solidFill>
                <a:cs typeface="Arial"/>
              </a:rPr>
              <a:t>ls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lists the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contents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 </a:t>
            </a:r>
            <a:r>
              <a:rPr lang="en-US" spc="-40" dirty="0">
                <a:solidFill>
                  <a:srgbClr val="2F2B20"/>
                </a:solidFill>
                <a:cs typeface="Arial"/>
              </a:rPr>
              <a:t>(</a:t>
            </a:r>
            <a:r>
              <a:rPr lang="en-US" sz="2400" spc="-40" dirty="0">
                <a:solidFill>
                  <a:srgbClr val="2F2B20"/>
                </a:solidFill>
                <a:latin typeface="Courier New"/>
                <a:cs typeface="Courier New"/>
              </a:rPr>
              <a:t>ls </a:t>
            </a:r>
            <a:r>
              <a:rPr lang="en-US" sz="2400" spc="9" dirty="0">
                <a:solidFill>
                  <a:srgbClr val="2F2B20"/>
                </a:solidFill>
                <a:latin typeface="Courier New"/>
                <a:cs typeface="Courier New"/>
              </a:rPr>
              <a:t>-l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gives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detailed 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listing)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31"/>
              </a:spcBef>
            </a:pPr>
            <a:r>
              <a:rPr lang="en-US" b="1" spc="35" dirty="0" err="1">
                <a:solidFill>
                  <a:srgbClr val="2F2B20"/>
                </a:solidFill>
                <a:cs typeface="Arial"/>
              </a:rPr>
              <a:t>chmod</a:t>
            </a:r>
            <a:r>
              <a:rPr lang="en-US" b="1" spc="35" dirty="0">
                <a:solidFill>
                  <a:srgbClr val="2F2B20"/>
                </a:solidFill>
                <a:cs typeface="Arial"/>
              </a:rPr>
              <a:t>/</a:t>
            </a:r>
            <a:r>
              <a:rPr lang="en-US" b="1" spc="35" dirty="0" err="1">
                <a:solidFill>
                  <a:srgbClr val="2F2B20"/>
                </a:solidFill>
                <a:cs typeface="Arial"/>
              </a:rPr>
              <a:t>chown</a:t>
            </a:r>
            <a:r>
              <a:rPr lang="en-US" b="1" spc="35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change permissions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</a:t>
            </a:r>
            <a:r>
              <a:rPr lang="en-US" spc="97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ownership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35"/>
              </a:spcBef>
            </a:pPr>
            <a:r>
              <a:rPr lang="en-US" b="1" spc="9" dirty="0" err="1">
                <a:solidFill>
                  <a:srgbClr val="2F2B20"/>
                </a:solidFill>
                <a:cs typeface="Arial"/>
              </a:rPr>
              <a:t>df</a:t>
            </a:r>
            <a:r>
              <a:rPr lang="en-US" b="1" spc="9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displays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filesystems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and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their</a:t>
            </a:r>
            <a:r>
              <a:rPr lang="en-US" spc="11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sizes</a:t>
            </a:r>
            <a:endParaRPr lang="en-US" dirty="0">
              <a:cs typeface="Arial"/>
            </a:endParaRPr>
          </a:p>
          <a:p>
            <a:pPr marL="11206" marR="4483">
              <a:lnSpc>
                <a:spcPct val="110000"/>
              </a:lnSpc>
              <a:spcBef>
                <a:spcPts val="415"/>
              </a:spcBef>
            </a:pPr>
            <a:r>
              <a:rPr lang="en-US" b="1" dirty="0">
                <a:solidFill>
                  <a:srgbClr val="2F2B20"/>
                </a:solidFill>
                <a:cs typeface="Arial"/>
              </a:rPr>
              <a:t>du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shows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disk </a:t>
            </a:r>
            <a:r>
              <a:rPr lang="en-US" dirty="0">
                <a:solidFill>
                  <a:srgbClr val="2F2B20"/>
                </a:solidFill>
                <a:cs typeface="Arial"/>
              </a:rPr>
              <a:t>usage </a:t>
            </a:r>
            <a:r>
              <a:rPr lang="en-US" spc="-35" dirty="0">
                <a:solidFill>
                  <a:srgbClr val="2F2B20"/>
                </a:solidFill>
                <a:cs typeface="Arial"/>
              </a:rPr>
              <a:t>(</a:t>
            </a:r>
            <a:r>
              <a:rPr lang="en-US" spc="-35" dirty="0">
                <a:solidFill>
                  <a:srgbClr val="2F2B20"/>
                </a:solidFill>
                <a:latin typeface="Courier New"/>
                <a:cs typeface="Courier New"/>
              </a:rPr>
              <a:t>du </a:t>
            </a:r>
            <a:r>
              <a:rPr lang="en-US" spc="13" dirty="0">
                <a:solidFill>
                  <a:srgbClr val="2F2B20"/>
                </a:solidFill>
                <a:latin typeface="Courier New"/>
                <a:cs typeface="Courier New"/>
              </a:rPr>
              <a:t>-</a:t>
            </a:r>
            <a:r>
              <a:rPr lang="en-US" spc="13" dirty="0" err="1">
                <a:solidFill>
                  <a:srgbClr val="2F2B20"/>
                </a:solidFill>
                <a:latin typeface="Courier New"/>
                <a:cs typeface="Courier New"/>
              </a:rPr>
              <a:t>sh</a:t>
            </a:r>
            <a:r>
              <a:rPr lang="en-US" spc="13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more useful</a:t>
            </a:r>
            <a:r>
              <a:rPr lang="en-US" spc="-22" dirty="0">
                <a:solidFill>
                  <a:srgbClr val="2F2B20"/>
                </a:solidFill>
                <a:cs typeface="Arial"/>
              </a:rPr>
              <a:t>)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FBD93B-F5D5-674F-93E2-95FB2393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1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 and Program related </a:t>
            </a:r>
            <a:br>
              <a:rPr lang="en-US" dirty="0"/>
            </a:br>
            <a:r>
              <a:rPr lang="en-US" dirty="0"/>
              <a:t>commands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5CC33C-2107-524B-8CFD-34741AD0B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206">
              <a:spcBef>
                <a:spcPts val="737"/>
              </a:spcBef>
            </a:pPr>
            <a:r>
              <a:rPr lang="en-US" b="1" spc="-22" dirty="0" err="1">
                <a:solidFill>
                  <a:srgbClr val="2F2B20"/>
                </a:solidFill>
                <a:cs typeface="Arial"/>
              </a:rPr>
              <a:t>ps</a:t>
            </a:r>
            <a:r>
              <a:rPr lang="en-US" b="1" spc="-2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19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lists </a:t>
            </a:r>
            <a:r>
              <a:rPr lang="en-US" dirty="0">
                <a:solidFill>
                  <a:srgbClr val="2F2B20"/>
                </a:solidFill>
                <a:cs typeface="Arial"/>
              </a:rPr>
              <a:t>processes </a:t>
            </a:r>
            <a:endParaRPr lang="en-US" spc="-53" dirty="0">
              <a:solidFill>
                <a:srgbClr val="2F2B20"/>
              </a:solidFill>
              <a:cs typeface="Arial"/>
            </a:endParaRPr>
          </a:p>
          <a:p>
            <a:pPr marL="11206">
              <a:spcBef>
                <a:spcPts val="737"/>
              </a:spcBef>
            </a:pPr>
            <a:r>
              <a:rPr lang="en-US" b="1" spc="13" dirty="0">
                <a:solidFill>
                  <a:srgbClr val="2F2B20"/>
                </a:solidFill>
                <a:cs typeface="Arial"/>
              </a:rPr>
              <a:t>top </a:t>
            </a:r>
            <a:r>
              <a:rPr lang="en-US" spc="-119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shows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processes currently using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the</a:t>
            </a:r>
            <a:r>
              <a:rPr lang="en-US" spc="-4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3" dirty="0">
                <a:solidFill>
                  <a:srgbClr val="2F2B20"/>
                </a:solidFill>
                <a:cs typeface="Arial"/>
              </a:rPr>
              <a:t>CPUs</a:t>
            </a:r>
            <a:endParaRPr lang="en-US" dirty="0">
              <a:cs typeface="Arial"/>
            </a:endParaRPr>
          </a:p>
          <a:p>
            <a:pPr marL="11206" marR="4483">
              <a:lnSpc>
                <a:spcPct val="100200"/>
              </a:lnSpc>
              <a:spcBef>
                <a:spcPts val="529"/>
              </a:spcBef>
            </a:pPr>
            <a:r>
              <a:rPr lang="en-US" b="1" spc="-22" dirty="0">
                <a:solidFill>
                  <a:srgbClr val="2F2B20"/>
                </a:solidFill>
                <a:cs typeface="Arial"/>
              </a:rPr>
              <a:t>kill </a:t>
            </a:r>
            <a:r>
              <a:rPr lang="en-US" spc="-119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sends </a:t>
            </a:r>
            <a:r>
              <a:rPr lang="en-US" spc="-35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signal </a:t>
            </a:r>
            <a:r>
              <a:rPr lang="en-US" spc="57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-35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process </a:t>
            </a:r>
            <a:r>
              <a:rPr lang="en-US" spc="-18" dirty="0">
                <a:solidFill>
                  <a:srgbClr val="2F2B20"/>
                </a:solidFill>
                <a:cs typeface="Arial"/>
              </a:rPr>
              <a:t>(use “kill -9” for best results)</a:t>
            </a:r>
            <a:endParaRPr lang="en-US" spc="-9" dirty="0">
              <a:solidFill>
                <a:srgbClr val="2F2B20"/>
              </a:solidFill>
              <a:cs typeface="Arial"/>
            </a:endParaRPr>
          </a:p>
          <a:p>
            <a:pPr marL="11206" marR="4483">
              <a:lnSpc>
                <a:spcPct val="100200"/>
              </a:lnSpc>
              <a:spcBef>
                <a:spcPts val="529"/>
              </a:spcBef>
            </a:pPr>
            <a:r>
              <a:rPr lang="en-US" b="1" spc="22" dirty="0">
                <a:solidFill>
                  <a:srgbClr val="2F2B20"/>
                </a:solidFill>
                <a:cs typeface="Arial"/>
              </a:rPr>
              <a:t>time </a:t>
            </a:r>
            <a:r>
              <a:rPr lang="en-US" spc="-119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shows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how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much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time </a:t>
            </a:r>
            <a:r>
              <a:rPr lang="en-US" spc="-35" dirty="0">
                <a:solidFill>
                  <a:srgbClr val="2F2B20"/>
                </a:solidFill>
                <a:cs typeface="Arial"/>
              </a:rPr>
              <a:t>a 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process </a:t>
            </a:r>
            <a:r>
              <a:rPr lang="en-US" spc="-13" dirty="0">
                <a:solidFill>
                  <a:srgbClr val="2F2B20"/>
                </a:solidFill>
                <a:cs typeface="Arial"/>
              </a:rPr>
              <a:t>has</a:t>
            </a:r>
            <a:r>
              <a:rPr lang="en-US" spc="-4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used</a:t>
            </a:r>
            <a:endParaRPr lang="en-US" dirty="0">
              <a:cs typeface="Arial"/>
            </a:endParaRPr>
          </a:p>
          <a:p>
            <a:pPr marL="11206">
              <a:spcBef>
                <a:spcPts val="538"/>
              </a:spcBef>
            </a:pPr>
            <a:r>
              <a:rPr lang="en-US" b="1" dirty="0">
                <a:solidFill>
                  <a:srgbClr val="2F2B20"/>
                </a:solidFill>
                <a:cs typeface="Arial"/>
              </a:rPr>
              <a:t>free</a:t>
            </a:r>
            <a:r>
              <a:rPr lang="en-US" dirty="0">
                <a:solidFill>
                  <a:srgbClr val="2F2B20"/>
                </a:solidFill>
                <a:cs typeface="Arial"/>
              </a:rPr>
              <a:t> – memory usage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7EE797-0B8D-C14D-A4D1-6A107782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File-viewing commands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703980-B598-D647-864E-91AF60AB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072"/>
            <a:ext cx="11036474" cy="3566830"/>
          </a:xfrm>
        </p:spPr>
        <p:txBody>
          <a:bodyPr>
            <a:normAutofit fontScale="70000" lnSpcReduction="20000"/>
          </a:bodyPr>
          <a:lstStyle/>
          <a:p>
            <a:pPr marL="11206">
              <a:lnSpc>
                <a:spcPct val="120000"/>
              </a:lnSpc>
              <a:spcBef>
                <a:spcPts val="353"/>
              </a:spcBef>
            </a:pPr>
            <a:r>
              <a:rPr lang="en-US" b="1" spc="-9" dirty="0">
                <a:solidFill>
                  <a:srgbClr val="2F2B20"/>
                </a:solidFill>
                <a:cs typeface="Arial"/>
              </a:rPr>
              <a:t>more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displays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one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screen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at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spc="21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time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269"/>
              </a:spcBef>
            </a:pPr>
            <a:r>
              <a:rPr lang="en-US" b="1" spc="44" dirty="0">
                <a:solidFill>
                  <a:srgbClr val="2F2B20"/>
                </a:solidFill>
                <a:cs typeface="Arial"/>
              </a:rPr>
              <a:t>cat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dirty="0">
                <a:solidFill>
                  <a:srgbClr val="2F2B20"/>
                </a:solidFill>
                <a:cs typeface="Arial"/>
              </a:rPr>
              <a:t>entire file </a:t>
            </a:r>
            <a:r>
              <a:rPr lang="en-US" spc="66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the</a:t>
            </a:r>
            <a:r>
              <a:rPr lang="en-US" spc="57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screen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300"/>
              </a:spcBef>
            </a:pPr>
            <a:r>
              <a:rPr lang="en-US" b="1" spc="22" dirty="0">
                <a:solidFill>
                  <a:srgbClr val="2F2B20"/>
                </a:solidFill>
                <a:cs typeface="Arial"/>
              </a:rPr>
              <a:t>head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first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few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</a:t>
            </a:r>
            <a:endParaRPr lang="en-US" dirty="0">
              <a:cs typeface="Arial"/>
            </a:endParaRPr>
          </a:p>
          <a:p>
            <a:pPr marL="11206" marR="4483">
              <a:lnSpc>
                <a:spcPct val="120000"/>
              </a:lnSpc>
              <a:spcBef>
                <a:spcPts val="543"/>
              </a:spcBef>
            </a:pPr>
            <a:r>
              <a:rPr lang="en-US" b="1" dirty="0">
                <a:solidFill>
                  <a:srgbClr val="2F2B20"/>
                </a:solidFill>
                <a:cs typeface="Arial"/>
              </a:rPr>
              <a:t>tail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last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few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234"/>
              </a:spcBef>
              <a:tabLst>
                <a:tab pos="556402" algn="l"/>
              </a:tabLst>
            </a:pPr>
            <a:r>
              <a:rPr lang="en-US" b="1" spc="-9" dirty="0">
                <a:solidFill>
                  <a:srgbClr val="2F2B20"/>
                </a:solidFill>
                <a:cs typeface="Arial"/>
              </a:rPr>
              <a:t>diff	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shows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differences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between </a:t>
            </a:r>
            <a:r>
              <a:rPr lang="en-US" spc="71" dirty="0">
                <a:solidFill>
                  <a:srgbClr val="2F2B20"/>
                </a:solidFill>
                <a:cs typeface="Arial"/>
              </a:rPr>
              <a:t>two</a:t>
            </a:r>
            <a:r>
              <a:rPr lang="en-US" spc="79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files</a:t>
            </a:r>
            <a:endParaRPr lang="en-US" dirty="0">
              <a:cs typeface="Arial"/>
            </a:endParaRPr>
          </a:p>
          <a:p>
            <a:pPr marL="11206" marR="1030996">
              <a:lnSpc>
                <a:spcPct val="120000"/>
              </a:lnSpc>
              <a:spcBef>
                <a:spcPts val="543"/>
              </a:spcBef>
            </a:pPr>
            <a:r>
              <a:rPr lang="en-US" b="1" spc="9" dirty="0">
                <a:solidFill>
                  <a:srgbClr val="2F2B20"/>
                </a:solidFill>
                <a:cs typeface="Arial"/>
              </a:rPr>
              <a:t>grep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containing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string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other </a:t>
            </a:r>
            <a:r>
              <a:rPr lang="en-US" dirty="0">
                <a:solidFill>
                  <a:srgbClr val="2F2B20"/>
                </a:solidFill>
                <a:cs typeface="Arial"/>
              </a:rPr>
              <a:t>regular 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expression (</a:t>
            </a:r>
            <a:r>
              <a:rPr lang="en-US" spc="13" dirty="0" err="1">
                <a:solidFill>
                  <a:srgbClr val="2F2B20"/>
                </a:solidFill>
                <a:cs typeface="Arial"/>
              </a:rPr>
              <a:t>ps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 –</a:t>
            </a:r>
            <a:r>
              <a:rPr lang="en-US" spc="13" dirty="0" err="1">
                <a:solidFill>
                  <a:srgbClr val="2F2B20"/>
                </a:solidFill>
                <a:cs typeface="Arial"/>
              </a:rPr>
              <a:t>ef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 | grep XX)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260"/>
              </a:spcBef>
            </a:pPr>
            <a:r>
              <a:rPr lang="en-US" b="1" spc="9" dirty="0">
                <a:solidFill>
                  <a:srgbClr val="2F2B20"/>
                </a:solidFill>
                <a:cs typeface="Arial"/>
              </a:rPr>
              <a:t>sort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sorts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in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spc="119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274"/>
              </a:spcBef>
            </a:pPr>
            <a:r>
              <a:rPr lang="en-US" b="1" spc="-9" dirty="0">
                <a:solidFill>
                  <a:srgbClr val="2F2B20"/>
                </a:solidFill>
                <a:cs typeface="Arial"/>
              </a:rPr>
              <a:t>find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dirty="0">
                <a:solidFill>
                  <a:srgbClr val="2F2B20"/>
                </a:solidFill>
                <a:cs typeface="Arial"/>
              </a:rPr>
              <a:t>searches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for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files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that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meet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specified</a:t>
            </a:r>
            <a:r>
              <a:rPr lang="en-US" spc="115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criteria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300"/>
              </a:spcBef>
            </a:pPr>
            <a:r>
              <a:rPr lang="en-US" b="1" spc="71" dirty="0" err="1">
                <a:solidFill>
                  <a:srgbClr val="2F2B20"/>
                </a:solidFill>
                <a:cs typeface="Arial"/>
              </a:rPr>
              <a:t>wc</a:t>
            </a:r>
            <a:r>
              <a:rPr lang="en-US" b="1" spc="71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49" dirty="0">
                <a:solidFill>
                  <a:srgbClr val="2F2B20"/>
                </a:solidFill>
                <a:cs typeface="Arial"/>
              </a:rPr>
              <a:t>count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words,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lines,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characters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in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dirty="0">
                <a:solidFill>
                  <a:srgbClr val="2F2B20"/>
                </a:solidFill>
                <a:cs typeface="Arial"/>
              </a:rPr>
              <a:t> file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7F488C-6008-4847-A253-44C2376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9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editing with </a:t>
            </a:r>
            <a:r>
              <a:rPr lang="en-US" dirty="0" err="1">
                <a:solidFill>
                  <a:srgbClr val="0070C0"/>
                </a:solidFill>
              </a:rPr>
              <a:t>nano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edit a file: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nano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myfile.txt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From within Nano: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Ctrl+o</a:t>
            </a:r>
            <a:r>
              <a:rPr lang="en-US" dirty="0"/>
              <a:t>  save (need to confirm filename)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Ctrl+x</a:t>
            </a: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/>
              <a:t>exit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Ctrl+k</a:t>
            </a: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/>
              <a:t>cut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Ctrl+u</a:t>
            </a: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/>
              <a:t>paste</a:t>
            </a:r>
          </a:p>
          <a:p>
            <a:endParaRPr lang="en-US" dirty="0"/>
          </a:p>
          <a:p>
            <a:r>
              <a:rPr lang="en-US" dirty="0"/>
              <a:t>Other population Linux editors: vi, emacs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A531F-51CE-1D4D-BEBB-17FCA233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D019C-E5A8-AA4A-B70B-627EB3AC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45040-21F6-BF4C-89BC-4DCE740F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</p:spTree>
    <p:extLst>
      <p:ext uri="{BB962C8B-B14F-4D97-AF65-F5344CB8AC3E}">
        <p14:creationId xmlns:p14="http://schemas.microsoft.com/office/powerpoint/2010/main" val="107391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Linux Filesystem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021448-611A-924A-969F-A623AAEB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rgbClr val="2F2B20"/>
                </a:solidFill>
                <a:cs typeface="Arial"/>
              </a:rPr>
              <a:t>System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dirty="0">
                <a:solidFill>
                  <a:srgbClr val="2F2B20"/>
                </a:solidFill>
                <a:cs typeface="Arial"/>
              </a:rPr>
              <a:t>arranging files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on</a:t>
            </a:r>
            <a:r>
              <a:rPr lang="en-US" spc="-93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disk</a:t>
            </a:r>
            <a:endParaRPr lang="en-US" dirty="0">
              <a:cs typeface="Arial"/>
            </a:endParaRPr>
          </a:p>
          <a:p>
            <a:pPr marL="225810" marR="4483" indent="-214603">
              <a:lnSpc>
                <a:spcPct val="110000"/>
              </a:lnSpc>
              <a:spcBef>
                <a:spcPts val="565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spc="9" dirty="0">
                <a:solidFill>
                  <a:srgbClr val="2F2B20"/>
                </a:solidFill>
                <a:cs typeface="Arial"/>
              </a:rPr>
              <a:t>Consists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directories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(folders)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that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can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contain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files</a:t>
            </a:r>
            <a:r>
              <a:rPr lang="en-US" spc="-128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or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other</a:t>
            </a:r>
            <a:r>
              <a:rPr lang="en-US" spc="-13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directories</a:t>
            </a:r>
            <a:endParaRPr lang="en-US" dirty="0">
              <a:cs typeface="Arial"/>
            </a:endParaRPr>
          </a:p>
          <a:p>
            <a:pPr marL="225810" indent="-214603">
              <a:lnSpc>
                <a:spcPct val="110000"/>
              </a:lnSpc>
              <a:spcBef>
                <a:spcPts val="543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spc="-13" dirty="0">
                <a:solidFill>
                  <a:srgbClr val="2F2B20"/>
                </a:solidFill>
                <a:cs typeface="Arial"/>
              </a:rPr>
              <a:t>Levels </a:t>
            </a:r>
            <a:r>
              <a:rPr lang="en-US" dirty="0">
                <a:solidFill>
                  <a:srgbClr val="2F2B20"/>
                </a:solidFill>
                <a:cs typeface="Arial"/>
              </a:rPr>
              <a:t>in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full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paths </a:t>
            </a:r>
            <a:r>
              <a:rPr lang="en-US" dirty="0">
                <a:solidFill>
                  <a:srgbClr val="2F2B20"/>
                </a:solidFill>
                <a:cs typeface="Arial"/>
              </a:rPr>
              <a:t>separated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by </a:t>
            </a:r>
            <a:r>
              <a:rPr lang="en-US" i="1" spc="13" dirty="0">
                <a:solidFill>
                  <a:srgbClr val="2F2B20"/>
                </a:solidFill>
                <a:cs typeface="Arial"/>
              </a:rPr>
              <a:t>forward </a:t>
            </a:r>
            <a:r>
              <a:rPr lang="en-US" spc="-13" dirty="0">
                <a:solidFill>
                  <a:srgbClr val="2F2B20"/>
                </a:solidFill>
                <a:cs typeface="Arial"/>
              </a:rPr>
              <a:t>slashes,</a:t>
            </a:r>
            <a:r>
              <a:rPr lang="en-US" spc="-128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e.g.</a:t>
            </a:r>
            <a:endParaRPr lang="en-US" dirty="0">
              <a:cs typeface="Arial"/>
            </a:endParaRPr>
          </a:p>
          <a:p>
            <a:pPr marL="248224">
              <a:lnSpc>
                <a:spcPct val="110000"/>
              </a:lnSpc>
              <a:spcBef>
                <a:spcPts val="534"/>
              </a:spcBef>
              <a:buClr>
                <a:schemeClr val="tx1"/>
              </a:buClr>
            </a:pPr>
            <a:r>
              <a:rPr lang="en-US" spc="9" dirty="0">
                <a:solidFill>
                  <a:srgbClr val="2F2B20"/>
                </a:solidFill>
                <a:cs typeface="Arial"/>
              </a:rPr>
              <a:t>/home/user/scripts/</a:t>
            </a:r>
            <a:r>
              <a:rPr lang="en-US" spc="9" dirty="0" err="1">
                <a:solidFill>
                  <a:srgbClr val="2F2B20"/>
                </a:solidFill>
                <a:cs typeface="Arial"/>
              </a:rPr>
              <a:t>analyze_data.sh</a:t>
            </a:r>
            <a:endParaRPr lang="en-US" dirty="0">
              <a:cs typeface="Arial"/>
            </a:endParaRPr>
          </a:p>
          <a:p>
            <a:pPr marL="225810" indent="-214603">
              <a:lnSpc>
                <a:spcPct val="110000"/>
              </a:lnSpc>
              <a:spcBef>
                <a:spcPts val="565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rgbClr val="2F2B20"/>
                </a:solidFill>
                <a:cs typeface="Arial"/>
              </a:rPr>
              <a:t>Case-sensitive;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spaces </a:t>
            </a:r>
            <a:r>
              <a:rPr lang="en-US" dirty="0">
                <a:solidFill>
                  <a:srgbClr val="2F2B20"/>
                </a:solidFill>
                <a:cs typeface="Arial"/>
              </a:rPr>
              <a:t>in </a:t>
            </a:r>
            <a:r>
              <a:rPr lang="en-US" spc="-9" dirty="0">
                <a:solidFill>
                  <a:srgbClr val="2F2B20"/>
                </a:solidFill>
                <a:cs typeface="Arial"/>
              </a:rPr>
              <a:t>names</a:t>
            </a:r>
            <a:r>
              <a:rPr lang="en-US" spc="-6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discouraged</a:t>
            </a:r>
            <a:endParaRPr lang="en-US" dirty="0">
              <a:cs typeface="Arial"/>
            </a:endParaRPr>
          </a:p>
          <a:p>
            <a:pPr marL="225810" indent="-214603">
              <a:lnSpc>
                <a:spcPct val="110000"/>
              </a:lnSpc>
              <a:spcBef>
                <a:spcPts val="534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rgbClr val="2F2B20"/>
                </a:solidFill>
                <a:cs typeface="Arial"/>
              </a:rPr>
              <a:t>Some</a:t>
            </a:r>
            <a:r>
              <a:rPr lang="en-US" spc="-18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shorthand:</a:t>
            </a:r>
            <a:endParaRPr lang="en-US" dirty="0">
              <a:cs typeface="Arial"/>
            </a:endParaRPr>
          </a:p>
          <a:p>
            <a:pPr marL="457200" lvl="1" indent="0">
              <a:lnSpc>
                <a:spcPct val="110000"/>
              </a:lnSpc>
              <a:spcBef>
                <a:spcPts val="565"/>
              </a:spcBef>
              <a:buClr>
                <a:schemeClr val="tx1"/>
              </a:buClr>
              <a:buNone/>
              <a:tabLst>
                <a:tab pos="762601" algn="l"/>
              </a:tabLst>
            </a:pPr>
            <a:r>
              <a:rPr lang="en-US" dirty="0">
                <a:solidFill>
                  <a:srgbClr val="2F2B20"/>
                </a:solidFill>
                <a:cs typeface="Arial"/>
              </a:rPr>
              <a:t>.	</a:t>
            </a:r>
            <a:r>
              <a:rPr lang="en-US" spc="-31" dirty="0">
                <a:solidFill>
                  <a:srgbClr val="2F2B20"/>
                </a:solidFill>
                <a:cs typeface="Arial"/>
              </a:rPr>
              <a:t>(the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current</a:t>
            </a:r>
            <a:r>
              <a:rPr lang="en-US" dirty="0">
                <a:solidFill>
                  <a:srgbClr val="2F2B20"/>
                </a:solidFill>
                <a:cs typeface="Arial"/>
              </a:rPr>
              <a:t> directory)</a:t>
            </a:r>
            <a:endParaRPr lang="en-US" dirty="0">
              <a:cs typeface="Arial"/>
            </a:endParaRPr>
          </a:p>
          <a:p>
            <a:pPr marL="457200" lvl="1" indent="0">
              <a:lnSpc>
                <a:spcPct val="110000"/>
              </a:lnSpc>
              <a:spcBef>
                <a:spcPts val="538"/>
              </a:spcBef>
              <a:buClr>
                <a:schemeClr val="tx1"/>
              </a:buClr>
              <a:buNone/>
              <a:tabLst>
                <a:tab pos="762601" algn="l"/>
              </a:tabLst>
            </a:pPr>
            <a:r>
              <a:rPr lang="en-US" dirty="0">
                <a:solidFill>
                  <a:srgbClr val="2F2B20"/>
                </a:solidFill>
                <a:cs typeface="Arial"/>
              </a:rPr>
              <a:t>..	</a:t>
            </a:r>
            <a:r>
              <a:rPr lang="en-US" spc="-31" dirty="0">
                <a:solidFill>
                  <a:srgbClr val="2F2B20"/>
                </a:solidFill>
                <a:cs typeface="Arial"/>
              </a:rPr>
              <a:t>(the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directory </a:t>
            </a:r>
            <a:r>
              <a:rPr lang="en-US" dirty="0">
                <a:solidFill>
                  <a:srgbClr val="2F2B20"/>
                </a:solidFill>
                <a:cs typeface="Arial"/>
              </a:rPr>
              <a:t>one </a:t>
            </a:r>
            <a:r>
              <a:rPr lang="en-US" spc="-18" dirty="0">
                <a:solidFill>
                  <a:srgbClr val="2F2B20"/>
                </a:solidFill>
                <a:cs typeface="Arial"/>
              </a:rPr>
              <a:t>level</a:t>
            </a:r>
            <a:r>
              <a:rPr lang="en-US" spc="-4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22" dirty="0">
                <a:solidFill>
                  <a:srgbClr val="2F2B20"/>
                </a:solidFill>
                <a:cs typeface="Arial"/>
              </a:rPr>
              <a:t>above)</a:t>
            </a:r>
            <a:endParaRPr lang="en-US" dirty="0">
              <a:cs typeface="Arial"/>
            </a:endParaRPr>
          </a:p>
          <a:p>
            <a:pPr marL="457200" lvl="1" indent="0">
              <a:lnSpc>
                <a:spcPct val="110000"/>
              </a:lnSpc>
              <a:spcBef>
                <a:spcPts val="534"/>
              </a:spcBef>
              <a:buClr>
                <a:schemeClr val="tx1"/>
              </a:buClr>
              <a:buNone/>
              <a:tabLst>
                <a:tab pos="762601" algn="l"/>
              </a:tabLst>
            </a:pPr>
            <a:r>
              <a:rPr lang="en-US" spc="44" dirty="0">
                <a:solidFill>
                  <a:srgbClr val="2F2B20"/>
                </a:solidFill>
                <a:cs typeface="Arial"/>
              </a:rPr>
              <a:t>~	</a:t>
            </a:r>
            <a:r>
              <a:rPr lang="en-US" spc="-22" dirty="0">
                <a:solidFill>
                  <a:srgbClr val="2F2B20"/>
                </a:solidFill>
                <a:cs typeface="Arial"/>
              </a:rPr>
              <a:t>(home</a:t>
            </a:r>
            <a:r>
              <a:rPr lang="en-US" spc="-18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directory)</a:t>
            </a:r>
            <a:endParaRPr lang="en-US" dirty="0"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5872C0-1C5B-FA42-ABEE-2FEC5F7A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5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219487" y="429728"/>
            <a:ext cx="2531409" cy="67675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324" spc="-97" dirty="0">
                <a:latin typeface="Arial"/>
                <a:cs typeface="Arial"/>
              </a:rPr>
              <a:t>Filesystem</a:t>
            </a:r>
            <a:endParaRPr sz="4324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63453" y="1993538"/>
            <a:ext cx="0" cy="298637"/>
          </a:xfrm>
          <a:custGeom>
            <a:avLst/>
            <a:gdLst/>
            <a:ahLst/>
            <a:cxnLst/>
            <a:rect l="l" t="t" r="r" b="b"/>
            <a:pathLst>
              <a:path h="338455">
                <a:moveTo>
                  <a:pt x="0" y="0"/>
                </a:moveTo>
                <a:lnTo>
                  <a:pt x="0" y="338216"/>
                </a:lnTo>
              </a:path>
            </a:pathLst>
          </a:custGeom>
          <a:ln w="45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4022212" y="2019801"/>
            <a:ext cx="0" cy="272303"/>
          </a:xfrm>
          <a:custGeom>
            <a:avLst/>
            <a:gdLst/>
            <a:ahLst/>
            <a:cxnLst/>
            <a:rect l="l" t="t" r="r" b="b"/>
            <a:pathLst>
              <a:path h="308610">
                <a:moveTo>
                  <a:pt x="0" y="0"/>
                </a:moveTo>
                <a:lnTo>
                  <a:pt x="0" y="308451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4022212" y="2586119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4022212" y="3199641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5751420" y="2586119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5751420" y="3199641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5751420" y="3813163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5751420" y="4426685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5751420" y="5040208"/>
            <a:ext cx="0" cy="434787"/>
          </a:xfrm>
          <a:custGeom>
            <a:avLst/>
            <a:gdLst/>
            <a:ahLst/>
            <a:cxnLst/>
            <a:rect l="l" t="t" r="r" b="b"/>
            <a:pathLst>
              <a:path h="492760">
                <a:moveTo>
                  <a:pt x="0" y="0"/>
                </a:moveTo>
                <a:lnTo>
                  <a:pt x="0" y="492578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5498353" y="1536501"/>
            <a:ext cx="455705" cy="511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5412441" y="1562649"/>
            <a:ext cx="478117" cy="537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5583329" y="1552376"/>
            <a:ext cx="361390" cy="418540"/>
          </a:xfrm>
          <a:custGeom>
            <a:avLst/>
            <a:gdLst/>
            <a:ahLst/>
            <a:cxnLst/>
            <a:rect l="l" t="t" r="r" b="b"/>
            <a:pathLst>
              <a:path w="409575" h="474344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5583329" y="1552377"/>
            <a:ext cx="361390" cy="418540"/>
          </a:xfrm>
          <a:custGeom>
            <a:avLst/>
            <a:gdLst/>
            <a:ahLst/>
            <a:cxnLst/>
            <a:rect l="l" t="t" r="r" b="b"/>
            <a:pathLst>
              <a:path w="409575" h="474344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5487146" y="1570119"/>
            <a:ext cx="399676" cy="463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/>
          <p:nvPr/>
        </p:nvSpPr>
        <p:spPr>
          <a:xfrm>
            <a:off x="5605740" y="1605955"/>
            <a:ext cx="14399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srgbClr val="4D4D4D"/>
                </a:solidFill>
                <a:latin typeface="Courier New"/>
                <a:cs typeface="Courier New"/>
              </a:rPr>
              <a:t>/</a:t>
            </a:r>
            <a:endParaRPr sz="1588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06382" y="2276089"/>
            <a:ext cx="758264" cy="3884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2420471" y="1636059"/>
            <a:ext cx="720911" cy="5378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2591360" y="2291965"/>
            <a:ext cx="663949" cy="294154"/>
          </a:xfrm>
          <a:custGeom>
            <a:avLst/>
            <a:gdLst/>
            <a:ahLst/>
            <a:cxnLst/>
            <a:rect l="l" t="t" r="r" b="b"/>
            <a:pathLst>
              <a:path w="752475" h="333375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2495176" y="2246207"/>
            <a:ext cx="646205" cy="463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 txBox="1"/>
          <p:nvPr/>
        </p:nvSpPr>
        <p:spPr>
          <a:xfrm>
            <a:off x="2591360" y="2291965"/>
            <a:ext cx="663949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>
                <a:solidFill>
                  <a:srgbClr val="4D4D4D"/>
                </a:solidFill>
                <a:latin typeface="Courier New"/>
                <a:cs typeface="Courier New"/>
              </a:rPr>
              <a:t>bin</a:t>
            </a:r>
            <a:endParaRPr sz="1588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98352" y="2276089"/>
            <a:ext cx="758264" cy="3884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5412442" y="2238737"/>
            <a:ext cx="844176" cy="5378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5583331" y="2291965"/>
            <a:ext cx="663949" cy="294154"/>
          </a:xfrm>
          <a:custGeom>
            <a:avLst/>
            <a:gdLst/>
            <a:ahLst/>
            <a:cxnLst/>
            <a:rect l="l" t="t" r="r" b="b"/>
            <a:pathLst>
              <a:path w="752475" h="333375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5487146" y="2246207"/>
            <a:ext cx="769470" cy="463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 txBox="1"/>
          <p:nvPr/>
        </p:nvSpPr>
        <p:spPr>
          <a:xfrm>
            <a:off x="5583331" y="2291965"/>
            <a:ext cx="663949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>
                <a:solidFill>
                  <a:srgbClr val="4D4D4D"/>
                </a:solidFill>
                <a:latin typeface="Courier New"/>
                <a:cs typeface="Courier New"/>
              </a:rPr>
              <a:t>home</a:t>
            </a:r>
            <a:endParaRPr sz="1588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76383" y="2276089"/>
            <a:ext cx="825499" cy="388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3690470" y="2238737"/>
            <a:ext cx="720911" cy="5378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3860427" y="2291965"/>
            <a:ext cx="731184" cy="294154"/>
          </a:xfrm>
          <a:custGeom>
            <a:avLst/>
            <a:gdLst/>
            <a:ahLst/>
            <a:cxnLst/>
            <a:rect l="l" t="t" r="r" b="b"/>
            <a:pathLst>
              <a:path w="828675" h="3333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3761442" y="2246207"/>
            <a:ext cx="649941" cy="463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 txBox="1"/>
          <p:nvPr/>
        </p:nvSpPr>
        <p:spPr>
          <a:xfrm>
            <a:off x="3860427" y="2291965"/>
            <a:ext cx="731184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>
                <a:solidFill>
                  <a:srgbClr val="4D4D4D"/>
                </a:solidFill>
                <a:latin typeface="Courier New"/>
                <a:cs typeface="Courier New"/>
              </a:rPr>
              <a:t>usr</a:t>
            </a:r>
            <a:endParaRPr sz="1588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02528" y="2888678"/>
            <a:ext cx="1042147" cy="3884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3712881" y="2851326"/>
            <a:ext cx="1090706" cy="5378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/>
          <p:nvPr/>
        </p:nvSpPr>
        <p:spPr>
          <a:xfrm>
            <a:off x="3885640" y="2905487"/>
            <a:ext cx="949699" cy="294154"/>
          </a:xfrm>
          <a:custGeom>
            <a:avLst/>
            <a:gdLst/>
            <a:ahLst/>
            <a:cxnLst/>
            <a:rect l="l" t="t" r="r" b="b"/>
            <a:pathLst>
              <a:path w="1076325" h="333375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40"/>
          <p:cNvSpPr/>
          <p:nvPr/>
        </p:nvSpPr>
        <p:spPr>
          <a:xfrm>
            <a:off x="3787589" y="2858796"/>
            <a:ext cx="1053726" cy="463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41"/>
          <p:cNvSpPr txBox="1"/>
          <p:nvPr/>
        </p:nvSpPr>
        <p:spPr>
          <a:xfrm>
            <a:off x="3908050" y="2897014"/>
            <a:ext cx="75639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srgbClr val="4D4D4D"/>
                </a:solidFill>
                <a:latin typeface="Courier New"/>
                <a:cs typeface="Courier New"/>
              </a:rPr>
              <a:t>/local</a:t>
            </a:r>
            <a:endParaRPr sz="1588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02528" y="3501266"/>
            <a:ext cx="825499" cy="3884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3"/>
          <p:cNvSpPr/>
          <p:nvPr/>
        </p:nvSpPr>
        <p:spPr>
          <a:xfrm>
            <a:off x="3712882" y="3467648"/>
            <a:ext cx="844176" cy="5341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4"/>
          <p:cNvSpPr/>
          <p:nvPr/>
        </p:nvSpPr>
        <p:spPr>
          <a:xfrm>
            <a:off x="3885640" y="3519010"/>
            <a:ext cx="731184" cy="294154"/>
          </a:xfrm>
          <a:custGeom>
            <a:avLst/>
            <a:gdLst/>
            <a:ahLst/>
            <a:cxnLst/>
            <a:rect l="l" t="t" r="r" b="b"/>
            <a:pathLst>
              <a:path w="828675" h="3333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5"/>
          <p:cNvSpPr/>
          <p:nvPr/>
        </p:nvSpPr>
        <p:spPr>
          <a:xfrm>
            <a:off x="3787588" y="3475119"/>
            <a:ext cx="769470" cy="4594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 txBox="1"/>
          <p:nvPr/>
        </p:nvSpPr>
        <p:spPr>
          <a:xfrm>
            <a:off x="3885640" y="3519009"/>
            <a:ext cx="731184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>
                <a:solidFill>
                  <a:srgbClr val="4D4D4D"/>
                </a:solidFill>
                <a:latin typeface="Courier New"/>
                <a:cs typeface="Courier New"/>
              </a:rPr>
              <a:t>/bin</a:t>
            </a:r>
            <a:endParaRPr sz="1588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498352" y="2888678"/>
            <a:ext cx="1617381" cy="3884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5412442" y="2851326"/>
            <a:ext cx="1699559" cy="5378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5583331" y="2905487"/>
            <a:ext cx="1521199" cy="294154"/>
          </a:xfrm>
          <a:custGeom>
            <a:avLst/>
            <a:gdLst/>
            <a:ahLst/>
            <a:cxnLst/>
            <a:rect l="l" t="t" r="r" b="b"/>
            <a:pathLst>
              <a:path w="1724025" h="333375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5487146" y="2858796"/>
            <a:ext cx="1624853" cy="463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 txBox="1"/>
          <p:nvPr/>
        </p:nvSpPr>
        <p:spPr>
          <a:xfrm>
            <a:off x="5583331" y="2905487"/>
            <a:ext cx="1521199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>
                <a:solidFill>
                  <a:srgbClr val="4D4D4D"/>
                </a:solidFill>
                <a:latin typeface="Courier New"/>
                <a:cs typeface="Courier New"/>
              </a:rPr>
              <a:t>/&lt;username&gt;</a:t>
            </a:r>
            <a:endParaRPr sz="1588">
              <a:latin typeface="Courier New"/>
              <a:cs typeface="Courier New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498353" y="3501266"/>
            <a:ext cx="1531471" cy="38847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3"/>
          <p:cNvSpPr/>
          <p:nvPr/>
        </p:nvSpPr>
        <p:spPr>
          <a:xfrm>
            <a:off x="5412442" y="3467648"/>
            <a:ext cx="1576294" cy="5341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5583332" y="3519010"/>
            <a:ext cx="1437154" cy="294154"/>
          </a:xfrm>
          <a:custGeom>
            <a:avLst/>
            <a:gdLst/>
            <a:ahLst/>
            <a:cxnLst/>
            <a:rect l="l" t="t" r="r" b="b"/>
            <a:pathLst>
              <a:path w="1628775" h="333375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5"/>
          <p:cNvSpPr/>
          <p:nvPr/>
        </p:nvSpPr>
        <p:spPr>
          <a:xfrm>
            <a:off x="5487147" y="3475119"/>
            <a:ext cx="1539314" cy="45944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6"/>
          <p:cNvSpPr txBox="1"/>
          <p:nvPr/>
        </p:nvSpPr>
        <p:spPr>
          <a:xfrm>
            <a:off x="5605741" y="3510536"/>
            <a:ext cx="124609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srgbClr val="4D4D4D"/>
                </a:solidFill>
                <a:latin typeface="Courier New"/>
                <a:cs typeface="Courier New"/>
              </a:rPr>
              <a:t>/documents</a:t>
            </a:r>
            <a:endParaRPr sz="1588">
              <a:latin typeface="Courier New"/>
              <a:cs typeface="Courier New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498353" y="4113854"/>
            <a:ext cx="825499" cy="38847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8"/>
          <p:cNvSpPr/>
          <p:nvPr/>
        </p:nvSpPr>
        <p:spPr>
          <a:xfrm>
            <a:off x="5412442" y="4080237"/>
            <a:ext cx="844176" cy="53788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9"/>
          <p:cNvSpPr/>
          <p:nvPr/>
        </p:nvSpPr>
        <p:spPr>
          <a:xfrm>
            <a:off x="5583331" y="4132532"/>
            <a:ext cx="731184" cy="294154"/>
          </a:xfrm>
          <a:custGeom>
            <a:avLst/>
            <a:gdLst/>
            <a:ahLst/>
            <a:cxnLst/>
            <a:rect l="l" t="t" r="r" b="b"/>
            <a:pathLst>
              <a:path w="828675" h="3333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60"/>
          <p:cNvSpPr/>
          <p:nvPr/>
        </p:nvSpPr>
        <p:spPr>
          <a:xfrm>
            <a:off x="5487146" y="4087707"/>
            <a:ext cx="769470" cy="4631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1" name="object 61"/>
          <p:cNvSpPr txBox="1"/>
          <p:nvPr/>
        </p:nvSpPr>
        <p:spPr>
          <a:xfrm>
            <a:off x="5583331" y="4132531"/>
            <a:ext cx="731184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>
                <a:solidFill>
                  <a:srgbClr val="4D4D4D"/>
                </a:solidFill>
                <a:latin typeface="Courier New"/>
                <a:cs typeface="Courier New"/>
              </a:rPr>
              <a:t>/hpc</a:t>
            </a:r>
            <a:endParaRPr sz="1588">
              <a:latin typeface="Courier New"/>
              <a:cs typeface="Courier New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498353" y="4730178"/>
            <a:ext cx="1531471" cy="38847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3"/>
          <p:cNvSpPr/>
          <p:nvPr/>
        </p:nvSpPr>
        <p:spPr>
          <a:xfrm>
            <a:off x="5412442" y="4692825"/>
            <a:ext cx="1576294" cy="53788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4"/>
          <p:cNvSpPr/>
          <p:nvPr/>
        </p:nvSpPr>
        <p:spPr>
          <a:xfrm>
            <a:off x="5583332" y="4746054"/>
            <a:ext cx="1437154" cy="294154"/>
          </a:xfrm>
          <a:custGeom>
            <a:avLst/>
            <a:gdLst/>
            <a:ahLst/>
            <a:cxnLst/>
            <a:rect l="l" t="t" r="r" b="b"/>
            <a:pathLst>
              <a:path w="1628775" h="333375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5"/>
          <p:cNvSpPr/>
          <p:nvPr/>
        </p:nvSpPr>
        <p:spPr>
          <a:xfrm>
            <a:off x="5487147" y="4700296"/>
            <a:ext cx="1539314" cy="46317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6"/>
          <p:cNvSpPr txBox="1"/>
          <p:nvPr/>
        </p:nvSpPr>
        <p:spPr>
          <a:xfrm>
            <a:off x="5605741" y="4737579"/>
            <a:ext cx="124609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srgbClr val="4D4D4D"/>
                </a:solidFill>
                <a:latin typeface="Courier New"/>
                <a:cs typeface="Courier New"/>
              </a:rPr>
              <a:t>/notes.txt</a:t>
            </a:r>
            <a:endParaRPr sz="1588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033991" y="5670469"/>
            <a:ext cx="49154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srgbClr val="2F2B20"/>
                </a:solidFill>
                <a:latin typeface="Courier New"/>
                <a:cs typeface="Courier New"/>
              </a:rPr>
              <a:t>/home/&lt;username&gt;/documents/hpc/notes.txt</a:t>
            </a:r>
            <a:endParaRPr sz="1588">
              <a:latin typeface="Courier New"/>
              <a:cs typeface="Courier New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260542" y="3990707"/>
            <a:ext cx="107576" cy="425263"/>
          </a:xfrm>
          <a:custGeom>
            <a:avLst/>
            <a:gdLst/>
            <a:ahLst/>
            <a:cxnLst/>
            <a:rect l="l" t="t" r="r" b="b"/>
            <a:pathLst>
              <a:path w="121919" h="481964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9"/>
          <p:cNvSpPr/>
          <p:nvPr/>
        </p:nvSpPr>
        <p:spPr>
          <a:xfrm>
            <a:off x="5893881" y="5166274"/>
            <a:ext cx="107576" cy="425263"/>
          </a:xfrm>
          <a:custGeom>
            <a:avLst/>
            <a:gdLst/>
            <a:ahLst/>
            <a:cxnLst/>
            <a:rect l="l" t="t" r="r" b="b"/>
            <a:pathLst>
              <a:path w="121920" h="481964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70"/>
          <p:cNvSpPr/>
          <p:nvPr/>
        </p:nvSpPr>
        <p:spPr>
          <a:xfrm>
            <a:off x="2860282" y="1974368"/>
            <a:ext cx="4701428" cy="107576"/>
          </a:xfrm>
          <a:custGeom>
            <a:avLst/>
            <a:gdLst/>
            <a:ahLst/>
            <a:cxnLst/>
            <a:rect l="l" t="t" r="r" b="b"/>
            <a:pathLst>
              <a:path w="5328284" h="121919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1" name="object 71"/>
          <p:cNvSpPr txBox="1"/>
          <p:nvPr/>
        </p:nvSpPr>
        <p:spPr>
          <a:xfrm>
            <a:off x="3017182" y="4461780"/>
            <a:ext cx="1735231" cy="826863"/>
          </a:xfrm>
          <a:prstGeom prst="rect">
            <a:avLst/>
          </a:prstGeom>
        </p:spPr>
        <p:txBody>
          <a:bodyPr vert="horz" wrap="square" lIns="0" tIns="93569" rIns="0" bIns="0" rtlCol="0">
            <a:spAutoFit/>
          </a:bodyPr>
          <a:lstStyle/>
          <a:p>
            <a:pPr marL="11206">
              <a:spcBef>
                <a:spcPts val="737"/>
              </a:spcBef>
            </a:pPr>
            <a:r>
              <a:rPr sz="1588" dirty="0">
                <a:solidFill>
                  <a:srgbClr val="2F2B20"/>
                </a:solidFill>
                <a:latin typeface="Courier New"/>
                <a:cs typeface="Courier New"/>
              </a:rPr>
              <a:t>/usr/local/bin</a:t>
            </a:r>
            <a:endParaRPr sz="1588" dirty="0">
              <a:latin typeface="Courier New"/>
              <a:cs typeface="Courier New"/>
            </a:endParaRPr>
          </a:p>
          <a:p>
            <a:pPr marL="170899">
              <a:spcBef>
                <a:spcPts val="975"/>
              </a:spcBef>
            </a:pPr>
            <a:r>
              <a:rPr sz="2338" spc="-190" dirty="0">
                <a:solidFill>
                  <a:srgbClr val="0B62A4"/>
                </a:solidFill>
                <a:latin typeface="Trebuchet MS"/>
                <a:cs typeface="Trebuchet MS"/>
              </a:rPr>
              <a:t>Absolute</a:t>
            </a:r>
            <a:r>
              <a:rPr sz="2338" spc="-128" dirty="0">
                <a:solidFill>
                  <a:srgbClr val="0B62A4"/>
                </a:solidFill>
                <a:latin typeface="Trebuchet MS"/>
                <a:cs typeface="Trebuchet MS"/>
              </a:rPr>
              <a:t> </a:t>
            </a:r>
            <a:r>
              <a:rPr sz="2338" spc="-269" dirty="0">
                <a:solidFill>
                  <a:srgbClr val="0B62A4"/>
                </a:solidFill>
                <a:latin typeface="Trebuchet MS"/>
                <a:cs typeface="Trebuchet MS"/>
              </a:rPr>
              <a:t>path</a:t>
            </a:r>
            <a:endParaRPr sz="2338" dirty="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362263" y="2294775"/>
            <a:ext cx="1891553" cy="86080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439854">
              <a:spcBef>
                <a:spcPts val="101"/>
              </a:spcBef>
            </a:pPr>
            <a:r>
              <a:rPr sz="2338" spc="-199" dirty="0">
                <a:solidFill>
                  <a:srgbClr val="0B62A4"/>
                </a:solidFill>
                <a:latin typeface="Trebuchet MS"/>
                <a:cs typeface="Trebuchet MS"/>
              </a:rPr>
              <a:t>Relative</a:t>
            </a:r>
            <a:r>
              <a:rPr sz="2338" spc="-128" dirty="0">
                <a:solidFill>
                  <a:srgbClr val="0B62A4"/>
                </a:solidFill>
                <a:latin typeface="Trebuchet MS"/>
                <a:cs typeface="Trebuchet MS"/>
              </a:rPr>
              <a:t> </a:t>
            </a:r>
            <a:r>
              <a:rPr sz="2338" spc="-265" dirty="0">
                <a:solidFill>
                  <a:srgbClr val="0B62A4"/>
                </a:solidFill>
                <a:latin typeface="Trebuchet MS"/>
                <a:cs typeface="Trebuchet MS"/>
              </a:rPr>
              <a:t>path</a:t>
            </a:r>
            <a:endParaRPr sz="2338" dirty="0">
              <a:latin typeface="Trebuchet MS"/>
              <a:cs typeface="Trebuchet MS"/>
            </a:endParaRPr>
          </a:p>
          <a:p>
            <a:pPr marL="11206">
              <a:spcBef>
                <a:spcPts val="1924"/>
              </a:spcBef>
            </a:pPr>
            <a:r>
              <a:rPr sz="1588" dirty="0">
                <a:solidFill>
                  <a:srgbClr val="2F2B20"/>
                </a:solidFill>
                <a:latin typeface="Courier New"/>
                <a:cs typeface="Courier New"/>
              </a:rPr>
              <a:t>../../usr/local</a:t>
            </a:r>
            <a:endParaRPr sz="1588" dirty="0">
              <a:latin typeface="Courier New"/>
              <a:cs typeface="Courier New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74" name="object 74"/>
          <p:cNvSpPr/>
          <p:nvPr/>
        </p:nvSpPr>
        <p:spPr>
          <a:xfrm>
            <a:off x="6713882" y="1552377"/>
            <a:ext cx="1617569" cy="1218640"/>
          </a:xfrm>
          <a:custGeom>
            <a:avLst/>
            <a:gdLst/>
            <a:ahLst/>
            <a:cxnLst/>
            <a:rect l="l" t="t" r="r" b="b"/>
            <a:pathLst>
              <a:path w="1833245" h="1381125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2" name="object 72">
            <a:extLst>
              <a:ext uri="{FF2B5EF4-FFF2-40B4-BE49-F238E27FC236}">
                <a16:creationId xmlns:a16="http://schemas.microsoft.com/office/drawing/2014/main" id="{9A5580B3-6F86-8448-B11E-4D4BB74FE5B7}"/>
              </a:ext>
            </a:extLst>
          </p:cNvPr>
          <p:cNvSpPr txBox="1"/>
          <p:nvPr/>
        </p:nvSpPr>
        <p:spPr>
          <a:xfrm>
            <a:off x="7200185" y="967750"/>
            <a:ext cx="2820829" cy="372790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439854">
              <a:spcBef>
                <a:spcPts val="101"/>
              </a:spcBef>
            </a:pPr>
            <a:r>
              <a:rPr lang="en-US" sz="2338" spc="-199" dirty="0">
                <a:solidFill>
                  <a:srgbClr val="0B62A4"/>
                </a:solidFill>
                <a:latin typeface="Trebuchet MS"/>
                <a:cs typeface="Trebuchet MS"/>
              </a:rPr>
              <a:t>Multiple Users</a:t>
            </a:r>
            <a:endParaRPr sz="2338" dirty="0">
              <a:latin typeface="Trebuchet MS"/>
              <a:cs typeface="Trebuchet MS"/>
            </a:endParaRPr>
          </a:p>
        </p:txBody>
      </p:sp>
      <p:sp>
        <p:nvSpPr>
          <p:cNvPr id="79" name="Footer Placeholder 78">
            <a:extLst>
              <a:ext uri="{FF2B5EF4-FFF2-40B4-BE49-F238E27FC236}">
                <a16:creationId xmlns:a16="http://schemas.microsoft.com/office/drawing/2014/main" id="{B24FD239-576E-334E-9B0E-502C23FB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E30E356E-579D-3542-9EFC-C225F8B7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09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995" y="365125"/>
            <a:ext cx="11649205" cy="1325563"/>
          </a:xfrm>
        </p:spPr>
        <p:txBody>
          <a:bodyPr/>
          <a:lstStyle/>
          <a:p>
            <a:r>
              <a:rPr lang="en-US" dirty="0"/>
              <a:t>Your personal directories on Blanca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021448-611A-924A-969F-A623AAEB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597"/>
            <a:ext cx="10515600" cy="4498157"/>
          </a:xfrm>
        </p:spPr>
        <p:txBody>
          <a:bodyPr>
            <a:normAutofit fontScale="70000" lnSpcReduction="20000"/>
          </a:bodyPr>
          <a:lstStyle/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/home/&lt;username&gt;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Very small: 2GB.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Backed up daily. 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Good for ‘can’t lose’ files</a:t>
            </a:r>
          </a:p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/projects/&lt;username&gt;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250 GB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Backed up regularly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Good for storing scripts, self-installed software, some data</a:t>
            </a:r>
          </a:p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</a:t>
            </a:r>
            <a:r>
              <a:rPr lang="en-US" dirty="0" err="1">
                <a:solidFill>
                  <a:schemeClr val="accent2"/>
                </a:solidFill>
                <a:cs typeface="Arial"/>
              </a:rPr>
              <a:t>rc_scratch</a:t>
            </a:r>
            <a:r>
              <a:rPr lang="en-US" dirty="0">
                <a:solidFill>
                  <a:schemeClr val="accent2"/>
                </a:solidFill>
                <a:cs typeface="Arial"/>
              </a:rPr>
              <a:t>/&lt;username&gt;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Group-shared 100 TB partition. 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Good for jobs with lots of I/O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Not backed up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Temporary: data deleted 90 days from creation.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endParaRPr lang="en-US" dirty="0"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5872C0-1C5B-FA42-ABEE-2FEC5F7A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0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0558AB-90FD-5241-989F-0FEBD79A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7"/>
            <a:ext cx="10515600" cy="4441308"/>
          </a:xfrm>
        </p:spPr>
        <p:txBody>
          <a:bodyPr>
            <a:normAutofit lnSpcReduction="10000"/>
          </a:bodyPr>
          <a:lstStyle/>
          <a:p>
            <a:pPr marL="225810" indent="-214603">
              <a:spcBef>
                <a:spcPts val="379"/>
              </a:spcBef>
              <a:buClr>
                <a:schemeClr val="tx1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400" spc="-13" dirty="0">
                <a:solidFill>
                  <a:srgbClr val="2F2B20"/>
                </a:solidFill>
                <a:cs typeface="Courier New"/>
              </a:rPr>
              <a:t>Environment variables store important information needed by Linux users, programs, etc.</a:t>
            </a:r>
          </a:p>
          <a:p>
            <a:pPr marL="225810" indent="-214603">
              <a:spcBef>
                <a:spcPts val="379"/>
              </a:spcBef>
              <a:buClr>
                <a:schemeClr val="tx1"/>
              </a:buClr>
              <a:buFont typeface="Arial"/>
              <a:buChar char="•"/>
              <a:tabLst>
                <a:tab pos="226371" algn="l"/>
              </a:tabLst>
            </a:pPr>
            <a:endParaRPr lang="en-US" sz="2400" spc="-13" dirty="0">
              <a:solidFill>
                <a:srgbClr val="2F2B20"/>
              </a:solidFill>
              <a:cs typeface="Courier New"/>
            </a:endParaRPr>
          </a:p>
          <a:p>
            <a:pPr marL="225810" indent="-214603">
              <a:spcBef>
                <a:spcPts val="379"/>
              </a:spcBef>
              <a:buClr>
                <a:schemeClr val="tx1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400" spc="-13" dirty="0">
                <a:solidFill>
                  <a:srgbClr val="2F2B20"/>
                </a:solidFill>
                <a:cs typeface="Courier New"/>
              </a:rPr>
              <a:t>Type ‘</a:t>
            </a:r>
            <a:r>
              <a:rPr lang="en-US" sz="2400" spc="-13" dirty="0" err="1">
                <a:solidFill>
                  <a:srgbClr val="0070C0"/>
                </a:solidFill>
                <a:cs typeface="Courier New"/>
              </a:rPr>
              <a:t>env</a:t>
            </a:r>
            <a:r>
              <a:rPr lang="en-US" sz="2400" spc="-13" dirty="0">
                <a:solidFill>
                  <a:srgbClr val="2F2B20"/>
                </a:solidFill>
                <a:cs typeface="Courier New"/>
              </a:rPr>
              <a:t>’ to see your currently set environment variables</a:t>
            </a:r>
          </a:p>
          <a:p>
            <a:pPr marL="225810" indent="-214603">
              <a:spcBef>
                <a:spcPts val="379"/>
              </a:spcBef>
              <a:buClr>
                <a:schemeClr val="tx1"/>
              </a:buClr>
              <a:buFont typeface="Arial"/>
              <a:buChar char="•"/>
              <a:tabLst>
                <a:tab pos="226371" algn="l"/>
              </a:tabLst>
            </a:pPr>
            <a:endParaRPr lang="en-US" sz="2400" spc="-13" dirty="0">
              <a:solidFill>
                <a:srgbClr val="2F2B20"/>
              </a:solidFill>
              <a:cs typeface="Courier New"/>
            </a:endParaRPr>
          </a:p>
          <a:p>
            <a:pPr marL="225810" indent="-214603">
              <a:spcBef>
                <a:spcPts val="379"/>
              </a:spcBef>
              <a:buClr>
                <a:schemeClr val="tx1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400" spc="-13" dirty="0">
                <a:solidFill>
                  <a:srgbClr val="2F2B20"/>
                </a:solidFill>
                <a:cs typeface="Courier New"/>
              </a:rPr>
              <a:t>Useful Environment variables:</a:t>
            </a:r>
          </a:p>
          <a:p>
            <a:pPr marL="683010" lvl="1" indent="-214603">
              <a:spcBef>
                <a:spcPts val="379"/>
              </a:spcBef>
              <a:buClr>
                <a:schemeClr val="tx1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800" spc="-13" dirty="0">
                <a:solidFill>
                  <a:srgbClr val="2F2B20"/>
                </a:solidFill>
                <a:latin typeface="Courier New"/>
                <a:cs typeface="Courier New"/>
              </a:rPr>
              <a:t>PATH</a:t>
            </a:r>
            <a:r>
              <a:rPr lang="en-US" spc="-13" dirty="0">
                <a:solidFill>
                  <a:srgbClr val="2F2B20"/>
                </a:solidFill>
                <a:cs typeface="Arial"/>
              </a:rPr>
              <a:t>: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directories </a:t>
            </a:r>
            <a:r>
              <a:rPr lang="en-US" spc="66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search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for</a:t>
            </a:r>
            <a:r>
              <a:rPr lang="en-US" spc="-9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commands</a:t>
            </a:r>
            <a:endParaRPr lang="en-US" dirty="0">
              <a:cs typeface="Arial"/>
            </a:endParaRPr>
          </a:p>
          <a:p>
            <a:pPr marL="683010" lvl="1" indent="-214603">
              <a:spcBef>
                <a:spcPts val="296"/>
              </a:spcBef>
              <a:buClr>
                <a:schemeClr val="tx1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800" spc="-13" dirty="0">
                <a:solidFill>
                  <a:srgbClr val="2F2B20"/>
                </a:solidFill>
                <a:latin typeface="Courier New"/>
                <a:cs typeface="Courier New"/>
              </a:rPr>
              <a:t>HOME</a:t>
            </a:r>
            <a:r>
              <a:rPr lang="en-US" spc="-13" dirty="0">
                <a:solidFill>
                  <a:srgbClr val="2F2B20"/>
                </a:solidFill>
                <a:cs typeface="Arial"/>
              </a:rPr>
              <a:t>: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home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</a:t>
            </a:r>
            <a:endParaRPr lang="en-US" dirty="0">
              <a:cs typeface="Arial"/>
            </a:endParaRPr>
          </a:p>
          <a:p>
            <a:pPr marL="683010" lvl="1" indent="-214603">
              <a:spcBef>
                <a:spcPts val="296"/>
              </a:spcBef>
              <a:buClr>
                <a:schemeClr val="tx1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800" spc="-13" dirty="0">
                <a:solidFill>
                  <a:srgbClr val="2F2B20"/>
                </a:solidFill>
                <a:latin typeface="Courier New"/>
                <a:cs typeface="Courier New"/>
              </a:rPr>
              <a:t>PWD</a:t>
            </a:r>
            <a:r>
              <a:rPr lang="en-US" spc="-13" dirty="0">
                <a:solidFill>
                  <a:srgbClr val="2F2B20"/>
                </a:solidFill>
                <a:cs typeface="Arial"/>
              </a:rPr>
              <a:t>: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current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working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</a:t>
            </a:r>
            <a:endParaRPr lang="en-US" dirty="0">
              <a:cs typeface="Arial"/>
            </a:endParaRPr>
          </a:p>
          <a:p>
            <a:pPr marL="683010" lvl="1" indent="-214603">
              <a:spcBef>
                <a:spcPts val="291"/>
              </a:spcBef>
              <a:buClr>
                <a:schemeClr val="tx1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800" spc="-13" dirty="0">
                <a:solidFill>
                  <a:srgbClr val="2F2B20"/>
                </a:solidFill>
                <a:latin typeface="Courier New"/>
                <a:cs typeface="Courier New"/>
              </a:rPr>
              <a:t>USER</a:t>
            </a:r>
            <a:r>
              <a:rPr lang="en-US" spc="-13" dirty="0">
                <a:solidFill>
                  <a:srgbClr val="2F2B20"/>
                </a:solidFill>
                <a:cs typeface="Arial"/>
              </a:rPr>
              <a:t>: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username</a:t>
            </a:r>
            <a:endParaRPr lang="en-US" dirty="0">
              <a:cs typeface="Arial"/>
            </a:endParaRPr>
          </a:p>
          <a:p>
            <a:pPr marL="683010" marR="379339" lvl="1" indent="-214603">
              <a:lnSpc>
                <a:spcPct val="97700"/>
              </a:lnSpc>
              <a:spcBef>
                <a:spcPts val="371"/>
              </a:spcBef>
              <a:buClr>
                <a:schemeClr val="tx1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800" spc="-18" dirty="0">
                <a:solidFill>
                  <a:srgbClr val="2F2B20"/>
                </a:solidFill>
                <a:latin typeface="Courier New"/>
                <a:cs typeface="Courier New"/>
              </a:rPr>
              <a:t>LD_LIBRARY_PATH</a:t>
            </a:r>
            <a:r>
              <a:rPr lang="en-US" spc="-18" dirty="0">
                <a:solidFill>
                  <a:srgbClr val="2F2B20"/>
                </a:solidFill>
                <a:cs typeface="Arial"/>
              </a:rPr>
              <a:t>: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directories </a:t>
            </a:r>
            <a:r>
              <a:rPr lang="en-US" spc="66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search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for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shared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objects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(dynamically-loaded</a:t>
            </a:r>
            <a:r>
              <a:rPr lang="en-US" spc="-2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9" dirty="0">
                <a:solidFill>
                  <a:srgbClr val="2F2B20"/>
                </a:solidFill>
                <a:cs typeface="Arial"/>
              </a:rPr>
              <a:t>libs)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1C84D0B-46E6-AC44-BFBF-5289F07F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4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to HPC on Blanca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6769622-C62D-1143-ACB0-8EA54310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82571A-6C25-7D44-AB12-E7712238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1D69B3-1783-5C46-93DF-3301FC43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4D2BF8-73D4-8A48-A4FF-3854B0698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35182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Andrew Monaghan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3"/>
              </a:rPr>
              <a:t>Andrew.Monaghan@Colorado.edu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4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 algn="ctr">
              <a:buNone/>
            </a:pP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for download at: </a:t>
            </a:r>
            <a:r>
              <a:rPr lang="en-US" dirty="0">
                <a:hlinkClick r:id="rId5"/>
              </a:rPr>
              <a:t>https://github.com/ResearchComputing/BLANCA_PAPP_FALL_2020</a:t>
            </a:r>
            <a:endParaRPr lang="en-US" dirty="0"/>
          </a:p>
          <a:p>
            <a:pPr>
              <a:buFont typeface="Wingdings" pitchFamily="2" charset="2"/>
              <a:buChar char="§"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44859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 Wildcards and Special </a:t>
            </a:r>
            <a:br>
              <a:rPr lang="en-US" dirty="0"/>
            </a:br>
            <a:r>
              <a:rPr lang="en-US" dirty="0"/>
              <a:t>Characters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E4607D-090F-6E4F-9878-5C8A72DD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1351"/>
            <a:ext cx="10515600" cy="351740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 - matches zero or more characters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/>
              <a:t> - matches a single character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/>
              <a:t> - comment; rest of the line is ignored </a:t>
            </a:r>
          </a:p>
          <a:p>
            <a:r>
              <a:rPr lang="en-US" dirty="0">
                <a:latin typeface="Courier" pitchFamily="2" charset="0"/>
              </a:rPr>
              <a:t>\</a:t>
            </a:r>
            <a:r>
              <a:rPr lang="en-US" dirty="0"/>
              <a:t> - escape; don’t interpret the next character</a:t>
            </a:r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72CAA-0782-3E42-9B32-8B3ED915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79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631D-8D21-C544-B1AB-E904CD1A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81FD86-AA0C-2441-B249-E73968A9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1DAD5CC-AB16-4941-B34D-E7953C37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31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Common software is available to everyone on the systems</a:t>
            </a:r>
          </a:p>
          <a:p>
            <a:endParaRPr lang="en-US" dirty="0">
              <a:cs typeface="Arial"/>
            </a:endParaRPr>
          </a:p>
          <a:p>
            <a:r>
              <a:rPr lang="en-US" dirty="0"/>
              <a:t>Research Computing uses modules to manage software</a:t>
            </a:r>
          </a:p>
          <a:p>
            <a:pPr lvl="1"/>
            <a:r>
              <a:rPr lang="en-US" sz="2800" dirty="0"/>
              <a:t>You load modules to prepare your environment for using software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Modules set any environment variables, paths, etc.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Set environment so application can find appropriate libraries, etc.</a:t>
            </a:r>
          </a:p>
          <a:p>
            <a:pPr lvl="2"/>
            <a:endParaRPr lang="en-US" sz="2800" dirty="0"/>
          </a:p>
          <a:p>
            <a:r>
              <a:rPr lang="en-US" dirty="0"/>
              <a:t>You can also install your own software</a:t>
            </a:r>
            <a:endParaRPr lang="en-US" dirty="0">
              <a:cs typeface="Arial"/>
            </a:endParaRPr>
          </a:p>
          <a:p>
            <a:pPr lvl="1"/>
            <a:r>
              <a:rPr lang="en-US" sz="2800" dirty="0"/>
              <a:t>It is best if you are responsible for support</a:t>
            </a:r>
            <a:endParaRPr lang="en-US" sz="2800" dirty="0">
              <a:cs typeface="Arial"/>
            </a:endParaRPr>
          </a:p>
          <a:p>
            <a:pPr lvl="1"/>
            <a:r>
              <a:rPr lang="en-US" sz="2800" dirty="0"/>
              <a:t>We are happy to assist</a:t>
            </a:r>
          </a:p>
          <a:p>
            <a:endParaRPr lang="en-US" sz="3600" dirty="0"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34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7C7AE-E0CA-CA4F-A176-A1D7EF9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CA4959-EEFA-0B46-A3EA-D87B39A4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8A569F-E7F9-244B-ABAC-03A0720C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27" y="1470455"/>
            <a:ext cx="11331145" cy="45183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Arial"/>
              </a:rPr>
              <a:t>Must be on a </a:t>
            </a:r>
            <a:r>
              <a:rPr lang="en-US" dirty="0">
                <a:solidFill>
                  <a:schemeClr val="accent2"/>
                </a:solidFill>
                <a:cs typeface="Arial"/>
              </a:rPr>
              <a:t>compute </a:t>
            </a:r>
            <a:r>
              <a:rPr lang="en-US" dirty="0">
                <a:cs typeface="Arial"/>
              </a:rPr>
              <a:t>node to browse the modules (</a:t>
            </a:r>
            <a:r>
              <a:rPr lang="en-US" dirty="0" err="1">
                <a:cs typeface="Arial"/>
              </a:rPr>
              <a:t>e.g</a:t>
            </a:r>
            <a:r>
              <a:rPr lang="en-US" dirty="0">
                <a:cs typeface="Arial"/>
              </a:rPr>
              <a:t>, bnode0501)</a:t>
            </a:r>
            <a:endParaRPr lang="en-US" dirty="0"/>
          </a:p>
          <a:p>
            <a:r>
              <a:rPr lang="en-US" dirty="0"/>
              <a:t>To set up your environment to use a software package, type                      </a:t>
            </a:r>
            <a:r>
              <a:rPr lang="en-US" b="1" dirty="0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module load &lt;package&gt;/&lt;version&gt;</a:t>
            </a:r>
          </a:p>
          <a:p>
            <a:r>
              <a:rPr lang="en-US" dirty="0"/>
              <a:t>Some modules might require a specific hierarchy to load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For some modules, you may need to specify a specific version</a:t>
            </a:r>
          </a:p>
          <a:p>
            <a:pPr lvl="2"/>
            <a:r>
              <a:rPr lang="en-US" dirty="0"/>
              <a:t>For example,  </a:t>
            </a:r>
            <a:r>
              <a:rPr lang="en-US" b="1" dirty="0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module load R/3.3.0</a:t>
            </a:r>
          </a:p>
          <a:p>
            <a:pPr lvl="1"/>
            <a:r>
              <a:rPr lang="en-US" dirty="0"/>
              <a:t>For other modules, you may be able to be more generic</a:t>
            </a:r>
          </a:p>
          <a:p>
            <a:pPr lvl="2"/>
            <a:r>
              <a:rPr lang="en-US" dirty="0"/>
              <a:t>For example, </a:t>
            </a:r>
            <a:r>
              <a:rPr lang="en-US" b="1" dirty="0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b="1" dirty="0" err="1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</a:p>
          <a:p>
            <a:r>
              <a:rPr lang="en-US" dirty="0"/>
              <a:t>Some modules may require you to first load other modules that they depend on</a:t>
            </a:r>
          </a:p>
          <a:p>
            <a:r>
              <a:rPr lang="en-US" dirty="0"/>
              <a:t>To find dependencies for a module, type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module spider &lt;package&gt;</a:t>
            </a:r>
          </a:p>
          <a:p>
            <a:r>
              <a:rPr lang="en-US" dirty="0"/>
              <a:t>To find out what software is available, you can type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module avail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0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88362" cy="1325563"/>
          </a:xfrm>
        </p:spPr>
        <p:txBody>
          <a:bodyPr/>
          <a:lstStyle/>
          <a:p>
            <a:r>
              <a:rPr lang="en-US" dirty="0"/>
              <a:t>Next Topics:</a:t>
            </a:r>
            <a:br>
              <a:rPr lang="en-US" dirty="0"/>
            </a:br>
            <a:r>
              <a:rPr lang="en-US" dirty="0"/>
              <a:t>Bash Scripting and Job submission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0761840-D67D-AD43-8FFB-FD3A6F4E7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100" indent="-228411">
              <a:spcBef>
                <a:spcPts val="664"/>
              </a:spcBef>
              <a:tabLst>
                <a:tab pos="241100" algn="l"/>
              </a:tabLst>
            </a:pPr>
            <a:r>
              <a:rPr lang="en-US" sz="3000" spc="26" dirty="0">
                <a:cs typeface="Arial"/>
              </a:rPr>
              <a:t>Bash scripts (needed to submit jobs)</a:t>
            </a:r>
          </a:p>
          <a:p>
            <a:pPr marL="241100" indent="-228411">
              <a:spcBef>
                <a:spcPts val="664"/>
              </a:spcBef>
              <a:tabLst>
                <a:tab pos="241100" algn="l"/>
              </a:tabLst>
            </a:pPr>
            <a:r>
              <a:rPr lang="en-US" sz="3000" spc="26" dirty="0">
                <a:cs typeface="Arial"/>
              </a:rPr>
              <a:t>Examples of submitting jobs </a:t>
            </a:r>
            <a:r>
              <a:rPr lang="en-US" sz="3000" spc="55" dirty="0">
                <a:cs typeface="Arial"/>
              </a:rPr>
              <a:t>to </a:t>
            </a:r>
            <a:r>
              <a:rPr lang="en-US" sz="3000" spc="6" dirty="0">
                <a:cs typeface="Arial"/>
              </a:rPr>
              <a:t>the</a:t>
            </a:r>
            <a:r>
              <a:rPr lang="en-US" sz="3000" spc="-228" dirty="0">
                <a:cs typeface="Arial"/>
              </a:rPr>
              <a:t> </a:t>
            </a:r>
            <a:r>
              <a:rPr lang="en-US" sz="3000" spc="10" dirty="0">
                <a:cs typeface="Arial"/>
              </a:rPr>
              <a:t>supercomputer</a:t>
            </a:r>
            <a:endParaRPr lang="en-US" sz="3000" dirty="0">
              <a:cs typeface="Arial"/>
            </a:endParaRPr>
          </a:p>
          <a:p>
            <a:pPr marL="538036" lvl="1" indent="-228411">
              <a:spcBef>
                <a:spcPts val="519"/>
              </a:spcBef>
              <a:tabLst>
                <a:tab pos="537399" algn="l"/>
                <a:tab pos="538036" algn="l"/>
              </a:tabLst>
            </a:pPr>
            <a:r>
              <a:rPr lang="en-US" spc="26" dirty="0">
                <a:cs typeface="Arial"/>
              </a:rPr>
              <a:t>Batch</a:t>
            </a:r>
            <a:r>
              <a:rPr lang="en-US" spc="-6" dirty="0">
                <a:cs typeface="Arial"/>
              </a:rPr>
              <a:t> </a:t>
            </a:r>
            <a:r>
              <a:rPr lang="en-US" spc="30" dirty="0">
                <a:cs typeface="Arial"/>
              </a:rPr>
              <a:t>jobs</a:t>
            </a:r>
            <a:endParaRPr lang="en-US" dirty="0">
              <a:cs typeface="Arial"/>
            </a:endParaRPr>
          </a:p>
          <a:p>
            <a:pPr marL="538036" lvl="1" indent="-228411">
              <a:spcBef>
                <a:spcPts val="529"/>
              </a:spcBef>
              <a:tabLst>
                <a:tab pos="537399" algn="l"/>
                <a:tab pos="538036" algn="l"/>
              </a:tabLst>
            </a:pPr>
            <a:r>
              <a:rPr lang="en-US" dirty="0">
                <a:cs typeface="Arial"/>
              </a:rPr>
              <a:t>Interactive </a:t>
            </a:r>
            <a:r>
              <a:rPr lang="en-US" spc="30" dirty="0">
                <a:cs typeface="Arial"/>
              </a:rPr>
              <a:t>jobs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C7B38-A64F-444F-BAF2-AA4956114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2FD20-8F8E-814A-9CD7-5E25FDD3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55B55-9BCD-4E4A-9106-769CBFB1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2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640C-1CA1-4242-9948-BD6DDD1B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60556-50AE-8F4D-A469-C5AB32DC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9DAC0-F172-8B4B-BC76-7BEE1840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D521E-3AAD-6149-A4FA-2908E641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60830F-D21C-6340-BEB4-B68711258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46" y="1825625"/>
            <a:ext cx="10797702" cy="4163129"/>
          </a:xfrm>
        </p:spPr>
        <p:txBody>
          <a:bodyPr>
            <a:normAutofit fontScale="92500"/>
          </a:bodyPr>
          <a:lstStyle/>
          <a:p>
            <a:r>
              <a:rPr lang="en-US" dirty="0"/>
              <a:t>A shell is the environment in which commands are interpreted in Linux</a:t>
            </a:r>
          </a:p>
          <a:p>
            <a:endParaRPr lang="en-US" dirty="0"/>
          </a:p>
          <a:p>
            <a:r>
              <a:rPr lang="en-US" dirty="0"/>
              <a:t>GNU/Linux provides various shells; </a:t>
            </a:r>
            <a:r>
              <a:rPr lang="en-US" b="1" dirty="0"/>
              <a:t>bash is the most popular</a:t>
            </a:r>
          </a:p>
          <a:p>
            <a:pPr lvl="1"/>
            <a:r>
              <a:rPr lang="en-US" dirty="0" err="1"/>
              <a:t>sh</a:t>
            </a:r>
            <a:r>
              <a:rPr lang="en-US" dirty="0"/>
              <a:t>	Bourne-again Shell (Bash)</a:t>
            </a:r>
          </a:p>
          <a:p>
            <a:pPr lvl="1"/>
            <a:r>
              <a:rPr lang="en-US" dirty="0" err="1"/>
              <a:t>csh</a:t>
            </a:r>
            <a:r>
              <a:rPr lang="en-US" dirty="0"/>
              <a:t>	C-Shell</a:t>
            </a:r>
          </a:p>
          <a:p>
            <a:pPr lvl="1"/>
            <a:r>
              <a:rPr lang="en-US" dirty="0" err="1"/>
              <a:t>tcsh</a:t>
            </a:r>
            <a:r>
              <a:rPr lang="en-US" dirty="0"/>
              <a:t>	Tc-Shell</a:t>
            </a:r>
          </a:p>
          <a:p>
            <a:pPr lvl="1"/>
            <a:r>
              <a:rPr lang="en-US" dirty="0" err="1"/>
              <a:t>ksh</a:t>
            </a:r>
            <a:r>
              <a:rPr lang="en-US" dirty="0"/>
              <a:t>	Korn-shell</a:t>
            </a:r>
          </a:p>
          <a:p>
            <a:pPr lvl="1"/>
            <a:endParaRPr lang="en-US" dirty="0"/>
          </a:p>
          <a:p>
            <a:r>
              <a:rPr lang="en-US" dirty="0"/>
              <a:t>Shell scripts are files containing collections of commands for Linux systems that can be executed as programs…</a:t>
            </a:r>
          </a:p>
        </p:txBody>
      </p:sp>
    </p:spTree>
    <p:extLst>
      <p:ext uri="{BB962C8B-B14F-4D97-AF65-F5344CB8AC3E}">
        <p14:creationId xmlns:p14="http://schemas.microsoft.com/office/powerpoint/2010/main" val="888610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640C-1CA1-4242-9948-BD6DDD1B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F71D-A106-3D4F-82D8-BEFDD2B7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/>
          <a:lstStyle/>
          <a:p>
            <a:r>
              <a:rPr lang="en-US" sz="2400" dirty="0"/>
              <a:t>To create a bash shell script file, the first line must be:</a:t>
            </a:r>
          </a:p>
          <a:p>
            <a:endParaRPr lang="en-US" dirty="0"/>
          </a:p>
          <a:p>
            <a:r>
              <a:rPr lang="en-US" sz="2400" dirty="0"/>
              <a:t>Program loader recognizes the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</a:t>
            </a:r>
            <a:r>
              <a:rPr lang="en-US" sz="2400" dirty="0">
                <a:cs typeface="Consolas" panose="020B0609020204030204" pitchFamily="49" charset="0"/>
              </a:rPr>
              <a:t> as an interpreter directive.</a:t>
            </a:r>
            <a:r>
              <a:rPr lang="en-US" sz="2400" dirty="0"/>
              <a:t> This is followed by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/bin/bash </a:t>
            </a:r>
            <a:r>
              <a:rPr lang="en-US" sz="2400" dirty="0">
                <a:cs typeface="Consolas" panose="020B0609020204030204" pitchFamily="49" charset="0"/>
              </a:rPr>
              <a:t>which </a:t>
            </a:r>
            <a:r>
              <a:rPr lang="en-US" sz="2400" dirty="0"/>
              <a:t>tells the OS which shell should be used.</a:t>
            </a:r>
          </a:p>
          <a:p>
            <a:r>
              <a:rPr lang="en-US" sz="2400" dirty="0"/>
              <a:t>Example: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60556-50AE-8F4D-A469-C5AB32DC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D521E-3AAD-6149-A4FA-2908E641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BE795-7012-D74C-ABCF-7A52B33CB1BA}"/>
              </a:ext>
            </a:extLst>
          </p:cNvPr>
          <p:cNvSpPr txBox="1"/>
          <p:nvPr/>
        </p:nvSpPr>
        <p:spPr>
          <a:xfrm>
            <a:off x="1579417" y="2161309"/>
            <a:ext cx="173637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B791A-13FA-DF43-A76F-E5E0108C22D2}"/>
              </a:ext>
            </a:extLst>
          </p:cNvPr>
          <p:cNvSpPr txBox="1"/>
          <p:nvPr/>
        </p:nvSpPr>
        <p:spPr>
          <a:xfrm>
            <a:off x="1579417" y="3914825"/>
            <a:ext cx="8122723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/home/$USER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hostname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“Hello!” &gt;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2097E6C-2CAF-F044-A0D7-55DD6744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428" y="6356350"/>
            <a:ext cx="4114800" cy="365125"/>
          </a:xfrm>
        </p:spPr>
        <p:txBody>
          <a:bodyPr/>
          <a:lstStyle/>
          <a:p>
            <a:r>
              <a:rPr lang="en-US"/>
              <a:t>PAPP: Intro to Blanca</a:t>
            </a:r>
          </a:p>
        </p:txBody>
      </p:sp>
    </p:spTree>
    <p:extLst>
      <p:ext uri="{BB962C8B-B14F-4D97-AF65-F5344CB8AC3E}">
        <p14:creationId xmlns:p14="http://schemas.microsoft.com/office/powerpoint/2010/main" val="345103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640C-1CA1-4242-9948-BD6DDD1B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am learning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F71D-A106-3D4F-82D8-BEFDD2B7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Bash shell scripts are used to create job scripts that -- when submitted to the </a:t>
            </a:r>
            <a:r>
              <a:rPr lang="en-US" sz="2400" dirty="0" err="1"/>
              <a:t>Slurm</a:t>
            </a:r>
            <a:r>
              <a:rPr lang="en-US" sz="2400" dirty="0"/>
              <a:t> job manager -- request resources and execute commands and software on RMACC Summit.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Let’s get started!...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60556-50AE-8F4D-A469-C5AB32DC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D521E-3AAD-6149-A4FA-2908E641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F541729-0CF9-4A41-9E7D-3DEC48F4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428" y="6356350"/>
            <a:ext cx="4114800" cy="365125"/>
          </a:xfrm>
        </p:spPr>
        <p:txBody>
          <a:bodyPr/>
          <a:lstStyle/>
          <a:p>
            <a:r>
              <a:rPr lang="en-US"/>
              <a:t>PAPP: Intro to Blanca</a:t>
            </a:r>
          </a:p>
        </p:txBody>
      </p:sp>
    </p:spTree>
    <p:extLst>
      <p:ext uri="{BB962C8B-B14F-4D97-AF65-F5344CB8AC3E}">
        <p14:creationId xmlns:p14="http://schemas.microsoft.com/office/powerpoint/2010/main" val="2437497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915E-24AD-CD43-AFD7-EEB71022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and Job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AFD7-C76E-6E49-9075-A0079AC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49" y="1825625"/>
            <a:ext cx="11081951" cy="4163129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Job</a:t>
            </a:r>
            <a:r>
              <a:rPr lang="en-US" dirty="0"/>
              <a:t> – a system allotment of resources that run a particular application.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Slurm</a:t>
            </a:r>
            <a:r>
              <a:rPr lang="en-US" dirty="0"/>
              <a:t> -- resource manager</a:t>
            </a:r>
          </a:p>
          <a:p>
            <a:r>
              <a:rPr lang="en-US" dirty="0"/>
              <a:t>Because Summit and Blanca are shared resources among a variety of groups on campus, users must run their applications through jobs.</a:t>
            </a:r>
          </a:p>
          <a:p>
            <a:pPr lvl="1"/>
            <a:r>
              <a:rPr lang="en-US" dirty="0"/>
              <a:t>Ensures everyone can utilize the system</a:t>
            </a:r>
          </a:p>
          <a:p>
            <a:pPr lvl="1"/>
            <a:r>
              <a:rPr lang="en-US" dirty="0"/>
              <a:t>No one person taking up too much of the system!</a:t>
            </a:r>
          </a:p>
          <a:p>
            <a:r>
              <a:rPr lang="en-US" dirty="0"/>
              <a:t>Blanca is a bit different – Dr. Carlson’s group owns a portion of the system that is solely shared between group members.</a:t>
            </a:r>
          </a:p>
          <a:p>
            <a:pPr lvl="1"/>
            <a:r>
              <a:rPr lang="en-US" dirty="0"/>
              <a:t>Substantially shorter wait times!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962AB-78A5-B04B-B24F-4CFFE9F5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27AA-43FF-4946-A16D-1F5BAF79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D7B17-3FA8-9642-A625-552179C2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1DDA-5515-044D-B9D0-562F5297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FAC2-8BA7-0F4E-95BA-4FA6FD2B0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cs typeface="Arial"/>
              </a:rPr>
              <a:t>Batch Jobs</a:t>
            </a:r>
          </a:p>
          <a:p>
            <a:pPr lvl="1"/>
            <a:r>
              <a:rPr lang="en-US" dirty="0">
                <a:cs typeface="Arial"/>
              </a:rPr>
              <a:t>Non-interactive allotment of resources that run applications in the background</a:t>
            </a:r>
          </a:p>
          <a:p>
            <a:pPr lvl="1"/>
            <a:r>
              <a:rPr lang="en-US" dirty="0">
                <a:cs typeface="Arial"/>
              </a:rPr>
              <a:t>Think “baking a batch of cookies”</a:t>
            </a:r>
          </a:p>
          <a:p>
            <a:pPr lvl="1"/>
            <a:r>
              <a:rPr lang="en-US" dirty="0">
                <a:cs typeface="Arial"/>
              </a:rPr>
              <a:t>Useful for:</a:t>
            </a:r>
          </a:p>
          <a:p>
            <a:pPr lvl="2"/>
            <a:r>
              <a:rPr lang="en-US" dirty="0">
                <a:cs typeface="Arial"/>
              </a:rPr>
              <a:t>Applications that take a substantial amount of time</a:t>
            </a:r>
          </a:p>
          <a:p>
            <a:pPr lvl="2"/>
            <a:r>
              <a:rPr lang="en-US" dirty="0">
                <a:cs typeface="Arial"/>
              </a:rPr>
              <a:t>Non-interactive Applications</a:t>
            </a:r>
          </a:p>
          <a:p>
            <a:r>
              <a:rPr lang="en-US" b="1" dirty="0">
                <a:cs typeface="Arial"/>
              </a:rPr>
              <a:t>Interactive Jobs</a:t>
            </a:r>
          </a:p>
          <a:p>
            <a:pPr lvl="1"/>
            <a:r>
              <a:rPr lang="en-US" dirty="0">
                <a:cs typeface="Arial"/>
              </a:rPr>
              <a:t>Interactive allotments or resources where user run their applications manually</a:t>
            </a:r>
          </a:p>
          <a:p>
            <a:pPr lvl="1"/>
            <a:r>
              <a:rPr lang="en-US" dirty="0">
                <a:cs typeface="Arial"/>
              </a:rPr>
              <a:t>Useful for:</a:t>
            </a:r>
          </a:p>
          <a:p>
            <a:pPr lvl="2"/>
            <a:r>
              <a:rPr lang="en-US" dirty="0">
                <a:cs typeface="Arial"/>
              </a:rPr>
              <a:t>Debugging Applications</a:t>
            </a:r>
          </a:p>
          <a:p>
            <a:pPr lvl="2"/>
            <a:r>
              <a:rPr lang="en-US" dirty="0">
                <a:cs typeface="Arial"/>
              </a:rPr>
              <a:t>Running GUI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B600-9C24-494F-9438-2CC43D7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3EBBE-FB95-0149-A9B9-05F8F1DF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F75EC-C6BD-084F-846E-87DEB8A5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B945-80DD-7941-B6D2-BE4BE56F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Batch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3C47-5F6D-5343-AEE8-EF21A65C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95"/>
            <a:ext cx="10515600" cy="4530959"/>
          </a:xfrm>
        </p:spPr>
        <p:txBody>
          <a:bodyPr/>
          <a:lstStyle/>
          <a:p>
            <a:pPr marL="269652" indent="-228411">
              <a:spcBef>
                <a:spcPts val="650"/>
              </a:spcBef>
              <a:buClr>
                <a:schemeClr val="tx1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b="1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command: </a:t>
            </a:r>
            <a:r>
              <a:rPr lang="en-US" spc="30" dirty="0">
                <a:solidFill>
                  <a:srgbClr val="2F2B20"/>
                </a:solidFill>
                <a:cs typeface="Arial"/>
              </a:rPr>
              <a:t>submit </a:t>
            </a:r>
            <a:r>
              <a:rPr lang="en-US" spc="-50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36" dirty="0">
                <a:solidFill>
                  <a:srgbClr val="2F2B20"/>
                </a:solidFill>
                <a:cs typeface="Arial"/>
              </a:rPr>
              <a:t>batch job </a:t>
            </a:r>
            <a:r>
              <a:rPr lang="en-US" spc="55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55" dirty="0" err="1">
                <a:solidFill>
                  <a:srgbClr val="2F2B20"/>
                </a:solidFill>
                <a:cs typeface="Arial"/>
              </a:rPr>
              <a:t>Slurm</a:t>
            </a:r>
            <a:endParaRPr lang="en-US" dirty="0">
              <a:cs typeface="Arial"/>
            </a:endParaRPr>
          </a:p>
          <a:p>
            <a:pPr marL="269652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-10" dirty="0" err="1">
                <a:solidFill>
                  <a:srgbClr val="2F2B20"/>
                </a:solidFill>
                <a:cs typeface="Arial"/>
              </a:rPr>
              <a:t>sbatch</a:t>
            </a:r>
            <a:r>
              <a:rPr lang="en-US" spc="-10" dirty="0">
                <a:solidFill>
                  <a:srgbClr val="2F2B20"/>
                </a:solidFill>
                <a:cs typeface="Arial"/>
              </a:rPr>
              <a:t> command usually takes in 1 parameter: A job script.</a:t>
            </a:r>
          </a:p>
          <a:p>
            <a:pPr marL="726852" lvl="1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Job scripts provide all information on what is needed for the job.</a:t>
            </a:r>
          </a:p>
          <a:p>
            <a:pPr marL="726852" lvl="1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Parameters can be overwritten or added externally by specifying the parameter as a flag.</a:t>
            </a:r>
          </a:p>
          <a:p>
            <a:pPr marL="269652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Example: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5C7BA-EC44-954C-A875-03901F7B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1D47-D827-4B45-8003-35C59405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D58F-6F3B-BE40-BE4C-60FDC1DF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58F24-6519-934D-858F-8E63EA51F46C}"/>
              </a:ext>
            </a:extLst>
          </p:cNvPr>
          <p:cNvSpPr/>
          <p:nvPr/>
        </p:nvSpPr>
        <p:spPr>
          <a:xfrm>
            <a:off x="1576584" y="4156571"/>
            <a:ext cx="6096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4124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pc="-105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test.sh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FC9937-0A03-A64B-896D-8788759AA73F}"/>
              </a:ext>
            </a:extLst>
          </p:cNvPr>
          <p:cNvSpPr/>
          <p:nvPr/>
        </p:nvSpPr>
        <p:spPr>
          <a:xfrm>
            <a:off x="1576584" y="5030873"/>
            <a:ext cx="6096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4124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pc="-105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test.sh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--time=02:00:00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66FED-30F7-6E45-87DF-5E2E0FA6913D}"/>
              </a:ext>
            </a:extLst>
          </p:cNvPr>
          <p:cNvSpPr txBox="1"/>
          <p:nvPr/>
        </p:nvSpPr>
        <p:spPr>
          <a:xfrm>
            <a:off x="1381659" y="458101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96762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presentation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7FD89C-2E78-E34D-B343-9900FA61C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>
            <a:normAutofit/>
          </a:bodyPr>
          <a:lstStyle/>
          <a:p>
            <a:r>
              <a:rPr lang="en-US" dirty="0"/>
              <a:t>Overview of RC, Blanca</a:t>
            </a:r>
          </a:p>
          <a:p>
            <a:r>
              <a:rPr lang="en-US" dirty="0"/>
              <a:t>Logging in</a:t>
            </a:r>
          </a:p>
          <a:p>
            <a:r>
              <a:rPr lang="en-US" dirty="0"/>
              <a:t>Basic Linux commands</a:t>
            </a:r>
          </a:p>
          <a:p>
            <a:r>
              <a:rPr lang="en-US" dirty="0"/>
              <a:t>File editing</a:t>
            </a:r>
          </a:p>
          <a:p>
            <a:r>
              <a:rPr lang="en-US" dirty="0"/>
              <a:t>Linux filesystem </a:t>
            </a:r>
          </a:p>
          <a:p>
            <a:r>
              <a:rPr lang="en-US" dirty="0"/>
              <a:t>Environment variables</a:t>
            </a:r>
          </a:p>
          <a:p>
            <a:r>
              <a:rPr lang="en-US" dirty="0"/>
              <a:t>Software modules on Blanca</a:t>
            </a:r>
          </a:p>
          <a:p>
            <a:r>
              <a:rPr lang="en-US" dirty="0"/>
              <a:t>Bash scripts and Job Submission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54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6689" y="343050"/>
            <a:ext cx="11458936" cy="1325563"/>
          </a:xfrm>
        </p:spPr>
        <p:txBody>
          <a:bodyPr>
            <a:normAutofit/>
          </a:bodyPr>
          <a:lstStyle/>
          <a:p>
            <a:r>
              <a:rPr lang="en-US" dirty="0"/>
              <a:t>Anatomy of a job script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5C046-4FE0-984F-808A-6597E62A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7B5D6-344B-9441-8670-D19B3B65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E9A73-E568-D445-8B5A-B7653700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418226A9-F4F2-EF49-B113-311F7C9DAB2E}"/>
              </a:ext>
            </a:extLst>
          </p:cNvPr>
          <p:cNvSpPr txBox="1"/>
          <p:nvPr/>
        </p:nvSpPr>
        <p:spPr>
          <a:xfrm>
            <a:off x="1703829" y="1435675"/>
            <a:ext cx="10056186" cy="4721794"/>
          </a:xfrm>
          <a:prstGeom prst="rect">
            <a:avLst/>
          </a:prstGeom>
          <a:ln>
            <a:noFill/>
          </a:ln>
        </p:spPr>
        <p:txBody>
          <a:bodyPr vert="horz" wrap="square" lIns="0" tIns="12689" rIns="0" bIns="0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ntasks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                      # Number of requested tasks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--time=0:01:00                  # Max wall time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--partition=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blanca-papp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# Specify Papp nodes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blanca-papp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# Specify you are in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papp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group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--account=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blanca-papp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# Specify you are in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papp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account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--output=test_%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j.out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# Rename standard output file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Now run job (commands below here)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Purge and load needed modules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purge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load 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Run commands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Rscript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myscript.R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7CC688B-D19F-EA4F-BE1B-003D59B3F4C0}"/>
              </a:ext>
            </a:extLst>
          </p:cNvPr>
          <p:cNvSpPr/>
          <p:nvPr/>
        </p:nvSpPr>
        <p:spPr>
          <a:xfrm rot="10800000">
            <a:off x="878581" y="2062643"/>
            <a:ext cx="732692" cy="1236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835A5-6449-A24B-AE5D-0E650874C5C7}"/>
              </a:ext>
            </a:extLst>
          </p:cNvPr>
          <p:cNvSpPr txBox="1"/>
          <p:nvPr/>
        </p:nvSpPr>
        <p:spPr>
          <a:xfrm rot="16200000">
            <a:off x="-292479" y="262036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Job parameters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AA2D856-02C1-6C4B-A2BA-3F7595EBAC45}"/>
              </a:ext>
            </a:extLst>
          </p:cNvPr>
          <p:cNvSpPr/>
          <p:nvPr/>
        </p:nvSpPr>
        <p:spPr>
          <a:xfrm rot="10800000">
            <a:off x="878581" y="3770569"/>
            <a:ext cx="732692" cy="210990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19A259-DEDD-E441-AFC2-238415D2E1A0}"/>
              </a:ext>
            </a:extLst>
          </p:cNvPr>
          <p:cNvSpPr txBox="1"/>
          <p:nvPr/>
        </p:nvSpPr>
        <p:spPr>
          <a:xfrm rot="16200000">
            <a:off x="-506316" y="4765268"/>
            <a:ext cx="22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job commands</a:t>
            </a:r>
          </a:p>
        </p:txBody>
      </p:sp>
    </p:spTree>
    <p:extLst>
      <p:ext uri="{BB962C8B-B14F-4D97-AF65-F5344CB8AC3E}">
        <p14:creationId xmlns:p14="http://schemas.microsoft.com/office/powerpoint/2010/main" val="301040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088D-9F50-4546-A29E-19228CB6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7084-DEF2-BB49-8407-7CC9331F4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888"/>
            <a:ext cx="10515600" cy="4163129"/>
          </a:xfrm>
        </p:spPr>
        <p:txBody>
          <a:bodyPr>
            <a:normAutofit fontScale="92500" lnSpcReduction="10000"/>
          </a:bodyPr>
          <a:lstStyle/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Allocation:	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--account=&lt;account-name&gt;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Partition:	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--partition=&lt;partition-name&gt;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Number </a:t>
            </a:r>
            <a:r>
              <a:rPr lang="en-US" spc="3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lang="en-US" spc="-69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nodes: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--nodes=&lt;nodes&gt;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Number of Tasks: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ntasks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=&lt;number-of-tasks&gt;</a:t>
            </a: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Quality </a:t>
            </a:r>
            <a:r>
              <a:rPr lang="en-US" spc="3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lang="en-US" spc="-2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service: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10" dirty="0">
                <a:solidFill>
                  <a:srgbClr val="2F2B20"/>
                </a:solidFill>
                <a:latin typeface="Arial"/>
                <a:cs typeface="Arial"/>
              </a:rPr>
              <a:t>Reservation: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--reservation=&lt;name&gt;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46" dirty="0">
                <a:solidFill>
                  <a:srgbClr val="2F2B20"/>
                </a:solidFill>
                <a:latin typeface="Arial"/>
                <a:cs typeface="Arial"/>
              </a:rPr>
              <a:t>Wall</a:t>
            </a: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time:	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--time=&lt;wall</a:t>
            </a:r>
            <a:r>
              <a:rPr lang="en-US" spc="-1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50" dirty="0">
                <a:solidFill>
                  <a:srgbClr val="2F2B20"/>
                </a:solidFill>
                <a:latin typeface="Arial"/>
                <a:cs typeface="Arial"/>
              </a:rPr>
              <a:t>Job</a:t>
            </a:r>
            <a:r>
              <a:rPr lang="en-US" spc="-16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rgbClr val="2F2B20"/>
                </a:solidFill>
                <a:latin typeface="Arial"/>
                <a:cs typeface="Arial"/>
              </a:rPr>
              <a:t>Name: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--job-name=&lt;jobname&gt;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/>
              <a:t>Output File: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--output=&lt;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25AB1-81E7-5846-81A8-4EEF083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CE0B1-2B3E-0F43-9F94-91024C4F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ED9F-33D5-1049-879F-7779BB77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31</a:t>
            </a:fld>
            <a:endParaRPr 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8B1015B-DEAA-944C-8794-59242ACDFE1B}"/>
              </a:ext>
            </a:extLst>
          </p:cNvPr>
          <p:cNvSpPr txBox="1"/>
          <p:nvPr/>
        </p:nvSpPr>
        <p:spPr>
          <a:xfrm>
            <a:off x="913214" y="5740650"/>
            <a:ext cx="10365571" cy="246172"/>
          </a:xfrm>
          <a:prstGeom prst="rect">
            <a:avLst/>
          </a:prstGeom>
        </p:spPr>
        <p:txBody>
          <a:bodyPr vert="horz" wrap="square" lIns="0" tIns="53291" rIns="0" bIns="0" rtlCol="0">
            <a:spAutoFit/>
          </a:bodyPr>
          <a:lstStyle/>
          <a:p>
            <a:pPr marL="12689" marR="5075">
              <a:lnSpc>
                <a:spcPts val="1468"/>
              </a:lnSpc>
              <a:spcBef>
                <a:spcPts val="42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FYI: </a:t>
            </a:r>
            <a:r>
              <a:rPr sz="1498" i="1" spc="-59" dirty="0">
                <a:solidFill>
                  <a:srgbClr val="2F2B20"/>
                </a:solidFill>
                <a:latin typeface="Arial"/>
                <a:cs typeface="Arial"/>
              </a:rPr>
              <a:t>You </a:t>
            </a:r>
            <a:r>
              <a:rPr sz="1498" i="1" spc="30" dirty="0">
                <a:solidFill>
                  <a:srgbClr val="2F2B20"/>
                </a:solidFill>
                <a:latin typeface="Arial"/>
                <a:cs typeface="Arial"/>
              </a:rPr>
              <a:t>do </a:t>
            </a: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NOT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actually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type </a:t>
            </a:r>
            <a:r>
              <a:rPr sz="1498" i="1" spc="16" dirty="0">
                <a:solidFill>
                  <a:srgbClr val="2F2B20"/>
                </a:solidFill>
                <a:latin typeface="Arial"/>
                <a:cs typeface="Arial"/>
              </a:rPr>
              <a:t>&lt;&gt;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above </a:t>
            </a:r>
            <a:r>
              <a:rPr sz="1498" i="1" spc="-8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1498" i="1" spc="6" dirty="0">
                <a:solidFill>
                  <a:srgbClr val="2F2B20"/>
                </a:solidFill>
                <a:latin typeface="Arial"/>
                <a:cs typeface="Arial"/>
              </a:rPr>
              <a:t>this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designates </a:t>
            </a:r>
            <a:r>
              <a:rPr sz="1498" i="1" spc="6" dirty="0">
                <a:solidFill>
                  <a:srgbClr val="2F2B20"/>
                </a:solidFill>
                <a:latin typeface="Arial"/>
                <a:cs typeface="Arial"/>
              </a:rPr>
              <a:t>something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specific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you </a:t>
            </a:r>
            <a:r>
              <a:rPr sz="1498" i="1" spc="-20" dirty="0">
                <a:solidFill>
                  <a:srgbClr val="2F2B20"/>
                </a:solidFill>
                <a:latin typeface="Arial"/>
                <a:cs typeface="Arial"/>
              </a:rPr>
              <a:t>as </a:t>
            </a: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1498" i="1" spc="-10" dirty="0">
                <a:solidFill>
                  <a:srgbClr val="2F2B20"/>
                </a:solidFill>
                <a:latin typeface="Arial"/>
                <a:cs typeface="Arial"/>
              </a:rPr>
              <a:t>user </a:t>
            </a:r>
            <a:r>
              <a:rPr sz="1498" i="1" spc="16" dirty="0">
                <a:solidFill>
                  <a:srgbClr val="2F2B20"/>
                </a:solidFill>
                <a:latin typeface="Arial"/>
                <a:cs typeface="Arial"/>
              </a:rPr>
              <a:t>must </a:t>
            </a:r>
            <a:r>
              <a:rPr sz="1498" i="1" spc="-6" dirty="0">
                <a:solidFill>
                  <a:srgbClr val="2F2B20"/>
                </a:solidFill>
                <a:latin typeface="Arial"/>
                <a:cs typeface="Arial"/>
              </a:rPr>
              <a:t>enter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about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your</a:t>
            </a:r>
            <a:r>
              <a:rPr sz="1498" i="1" spc="-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1498" i="1" spc="26" dirty="0">
                <a:solidFill>
                  <a:srgbClr val="2F2B20"/>
                </a:solidFill>
                <a:latin typeface="Arial"/>
                <a:cs typeface="Arial"/>
              </a:rPr>
              <a:t>job</a:t>
            </a:r>
            <a:endParaRPr sz="1498" i="1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92FB1-0E85-8048-BDF9-AE907A98DFF4}"/>
              </a:ext>
            </a:extLst>
          </p:cNvPr>
          <p:cNvSpPr/>
          <p:nvPr/>
        </p:nvSpPr>
        <p:spPr>
          <a:xfrm>
            <a:off x="8618589" y="5018836"/>
            <a:ext cx="288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spc="-50" dirty="0">
                <a:solidFill>
                  <a:srgbClr val="999999"/>
                </a:solidFill>
                <a:latin typeface="Tahoma"/>
                <a:cs typeface="Tahoma"/>
                <a:hlinkClick r:id="rId2"/>
              </a:rPr>
              <a:t>More on slurm commands:  https://slurm.schedmd.com/quickstart.html</a:t>
            </a:r>
            <a:endParaRPr lang="en-US" sz="1200" i="1" spc="-50" dirty="0">
              <a:solidFill>
                <a:srgbClr val="999999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18630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9CB5-9612-4240-800E-04E562CC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PAPP QoS, Account, and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1A0E-3E64-1346-91D0-CD196D74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2775"/>
          </a:xfrm>
        </p:spPr>
        <p:txBody>
          <a:bodyPr>
            <a:normAutofit/>
          </a:bodyPr>
          <a:lstStyle/>
          <a:p>
            <a:r>
              <a:rPr lang="en-US" dirty="0"/>
              <a:t>When using the PAPP Blanca nodes, job scripts should specify the following information:</a:t>
            </a:r>
          </a:p>
          <a:p>
            <a:pPr marL="0" indent="0">
              <a:buNone/>
            </a:pPr>
            <a:endParaRPr lang="en-US" sz="5400" dirty="0"/>
          </a:p>
          <a:p>
            <a:r>
              <a:rPr lang="en-US" dirty="0"/>
              <a:t>Users of Blanca also have access to a low-priority preemptible QoS that will attempt to run your job on any available node on Blanca</a:t>
            </a:r>
          </a:p>
          <a:p>
            <a:pPr lvl="1"/>
            <a:r>
              <a:rPr lang="en-US" dirty="0"/>
              <a:t>Preemptable jobs will be booted off the node and restarted at a later time if a high priority user runs a job on the node.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BE907-C9F4-0941-A0F7-3E008FE4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186B7-53C7-DC44-B16F-073067CC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41ED6-74FF-5D47-A2D9-A3C27E5F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625DE-3EB9-984E-A6D9-6DA422B2949D}"/>
              </a:ext>
            </a:extLst>
          </p:cNvPr>
          <p:cNvSpPr txBox="1"/>
          <p:nvPr/>
        </p:nvSpPr>
        <p:spPr>
          <a:xfrm>
            <a:off x="1597320" y="2611857"/>
            <a:ext cx="936241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--account=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blanca-papp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--partition=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blanca-papp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blanca-papp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B62AF-A460-8644-8380-45D790EE30FB}"/>
              </a:ext>
            </a:extLst>
          </p:cNvPr>
          <p:cNvSpPr txBox="1"/>
          <p:nvPr/>
        </p:nvSpPr>
        <p:spPr>
          <a:xfrm>
            <a:off x="1597321" y="5574457"/>
            <a:ext cx="77129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=preemptable</a:t>
            </a:r>
          </a:p>
        </p:txBody>
      </p:sp>
    </p:spTree>
    <p:extLst>
      <p:ext uri="{BB962C8B-B14F-4D97-AF65-F5344CB8AC3E}">
        <p14:creationId xmlns:p14="http://schemas.microsoft.com/office/powerpoint/2010/main" val="1055494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Your First Job!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41BC31-ADCB-EE4C-8623-B1E2E7AF6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>
            <a:normAutofit/>
          </a:bodyPr>
          <a:lstStyle/>
          <a:p>
            <a:pPr marL="12689" indent="0">
              <a:spcBef>
                <a:spcPts val="99"/>
              </a:spcBef>
              <a:buNone/>
              <a:tabLst>
                <a:tab pos="241100" algn="l"/>
              </a:tabLst>
            </a:pPr>
            <a:r>
              <a:rPr lang="en-US" sz="2398" spc="26" dirty="0">
                <a:solidFill>
                  <a:srgbClr val="2F2B20"/>
                </a:solidFill>
                <a:cs typeface="Arial"/>
              </a:rPr>
              <a:t>Submit </a:t>
            </a:r>
            <a:r>
              <a:rPr lang="en-US" sz="2398" spc="-50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z="2398" dirty="0" err="1">
                <a:solidFill>
                  <a:srgbClr val="2F2B20"/>
                </a:solidFill>
                <a:cs typeface="Arial"/>
              </a:rPr>
              <a:t>slurm</a:t>
            </a:r>
            <a:r>
              <a:rPr lang="en-US" sz="2398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98" spc="36" dirty="0">
                <a:solidFill>
                  <a:srgbClr val="2F2B20"/>
                </a:solidFill>
                <a:cs typeface="Arial"/>
              </a:rPr>
              <a:t>job with </a:t>
            </a:r>
            <a:r>
              <a:rPr lang="en-US" sz="2398" spc="6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2398" spc="26" dirty="0">
                <a:solidFill>
                  <a:srgbClr val="2F2B20"/>
                </a:solidFill>
                <a:cs typeface="Arial"/>
              </a:rPr>
              <a:t>following</a:t>
            </a:r>
            <a:r>
              <a:rPr lang="en-US" sz="2398" spc="-125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98" spc="16" dirty="0">
                <a:solidFill>
                  <a:srgbClr val="2F2B20"/>
                </a:solidFill>
                <a:cs typeface="Arial"/>
              </a:rPr>
              <a:t>instructions:</a:t>
            </a:r>
          </a:p>
          <a:p>
            <a:pPr marL="241100" indent="-228411">
              <a:spcBef>
                <a:spcPts val="99"/>
              </a:spcBef>
              <a:tabLst>
                <a:tab pos="241100" algn="l"/>
              </a:tabLst>
            </a:pPr>
            <a:endParaRPr lang="en-US" sz="2998" dirty="0">
              <a:latin typeface="Times New Roman"/>
              <a:cs typeface="Times New Roman"/>
            </a:endParaRPr>
          </a:p>
          <a:p>
            <a:pPr marL="469512" indent="-456821">
              <a:spcBef>
                <a:spcPts val="0"/>
              </a:spcBef>
              <a:spcAft>
                <a:spcPts val="600"/>
              </a:spcAft>
              <a:buAutoNum type="arabicPeriod"/>
              <a:tabLst>
                <a:tab pos="468876" algn="l"/>
                <a:tab pos="469512" algn="l"/>
              </a:tabLst>
            </a:pPr>
            <a:r>
              <a:rPr lang="en-US" sz="2398" spc="-50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2398" spc="36" dirty="0">
                <a:solidFill>
                  <a:srgbClr val="2F2B20"/>
                </a:solidFill>
                <a:cs typeface="Arial"/>
              </a:rPr>
              <a:t>job </a:t>
            </a:r>
            <a:r>
              <a:rPr lang="en-US" sz="2398" spc="16" dirty="0">
                <a:solidFill>
                  <a:srgbClr val="2F2B20"/>
                </a:solidFill>
                <a:cs typeface="Arial"/>
              </a:rPr>
              <a:t>should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run </a:t>
            </a:r>
            <a:r>
              <a:rPr lang="en-US" sz="2398" spc="6" dirty="0">
                <a:solidFill>
                  <a:srgbClr val="2F2B20"/>
                </a:solidFill>
                <a:cs typeface="Arial"/>
              </a:rPr>
              <a:t>the Linux </a:t>
            </a:r>
            <a:r>
              <a:rPr lang="en-US" sz="2398" spc="50" dirty="0">
                <a:solidFill>
                  <a:srgbClr val="2F2B20"/>
                </a:solidFill>
                <a:cs typeface="Arial"/>
              </a:rPr>
              <a:t>“hostname”</a:t>
            </a:r>
            <a:r>
              <a:rPr lang="en-US" sz="2398" spc="-113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98" spc="30" dirty="0">
                <a:solidFill>
                  <a:srgbClr val="2F2B20"/>
                </a:solidFill>
                <a:cs typeface="Arial"/>
              </a:rPr>
              <a:t>command</a:t>
            </a:r>
            <a:endParaRPr lang="en-US" sz="2398" dirty="0">
              <a:cs typeface="Arial"/>
            </a:endParaRPr>
          </a:p>
          <a:p>
            <a:pPr marL="469512" marR="5075" indent="-456821">
              <a:lnSpc>
                <a:spcPts val="2598"/>
              </a:lnSpc>
              <a:spcBef>
                <a:spcPts val="0"/>
              </a:spcBef>
              <a:spcAft>
                <a:spcPts val="600"/>
              </a:spcAft>
              <a:buAutoNum type="arabicPeriod"/>
              <a:tabLst>
                <a:tab pos="468876" algn="l"/>
                <a:tab pos="469512" algn="l"/>
              </a:tabLst>
            </a:pPr>
            <a:r>
              <a:rPr lang="en-US" sz="2398" spc="-50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2398" spc="36" dirty="0">
                <a:solidFill>
                  <a:srgbClr val="2F2B20"/>
                </a:solidFill>
                <a:cs typeface="Arial"/>
              </a:rPr>
              <a:t>job script will be named: </a:t>
            </a:r>
            <a:r>
              <a:rPr lang="en-US" sz="2398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submit_hostname.sh</a:t>
            </a:r>
            <a:endParaRPr lang="en-US" sz="2398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9512" indent="-456821">
              <a:spcBef>
                <a:spcPts val="0"/>
              </a:spcBef>
              <a:spcAft>
                <a:spcPts val="600"/>
              </a:spcAft>
              <a:buAutoNum type="arabicPeriod"/>
              <a:tabLst>
                <a:tab pos="468876" algn="l"/>
                <a:tab pos="469512" algn="l"/>
              </a:tabLst>
            </a:pPr>
            <a:r>
              <a:rPr lang="en-US" sz="2398" spc="-50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2398" spc="36" dirty="0">
                <a:solidFill>
                  <a:srgbClr val="2F2B20"/>
                </a:solidFill>
                <a:cs typeface="Arial"/>
              </a:rPr>
              <a:t>job </a:t>
            </a:r>
            <a:r>
              <a:rPr lang="en-US" sz="2398" spc="16" dirty="0">
                <a:solidFill>
                  <a:srgbClr val="2F2B20"/>
                </a:solidFill>
                <a:cs typeface="Arial"/>
              </a:rPr>
              <a:t>will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run </a:t>
            </a:r>
            <a:r>
              <a:rPr lang="en-US" sz="2398" spc="10" dirty="0">
                <a:solidFill>
                  <a:srgbClr val="2F2B20"/>
                </a:solidFill>
                <a:cs typeface="Arial"/>
              </a:rPr>
              <a:t>on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1 core of 1</a:t>
            </a:r>
            <a:r>
              <a:rPr lang="en-US" sz="2398" spc="-55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98" spc="10" dirty="0">
                <a:solidFill>
                  <a:srgbClr val="2F2B20"/>
                </a:solidFill>
                <a:cs typeface="Arial"/>
              </a:rPr>
              <a:t>node</a:t>
            </a:r>
            <a:endParaRPr lang="en-US" sz="2398" dirty="0">
              <a:cs typeface="Arial"/>
            </a:endParaRPr>
          </a:p>
          <a:p>
            <a:pPr marL="469512" indent="-456821">
              <a:spcBef>
                <a:spcPts val="0"/>
              </a:spcBef>
              <a:spcAft>
                <a:spcPts val="600"/>
              </a:spcAft>
              <a:buAutoNum type="arabicPeriod"/>
              <a:tabLst>
                <a:tab pos="468876" algn="l"/>
                <a:tab pos="469512" algn="l"/>
              </a:tabLst>
            </a:pPr>
            <a:r>
              <a:rPr lang="en-US" sz="2398" spc="-113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z="2398" spc="16" dirty="0">
                <a:solidFill>
                  <a:srgbClr val="2F2B20"/>
                </a:solidFill>
                <a:cs typeface="Arial"/>
              </a:rPr>
              <a:t>will </a:t>
            </a:r>
            <a:r>
              <a:rPr lang="en-US" sz="2398" dirty="0">
                <a:solidFill>
                  <a:srgbClr val="2F2B20"/>
                </a:solidFill>
                <a:cs typeface="Arial"/>
              </a:rPr>
              <a:t>request a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1 </a:t>
            </a:r>
            <a:r>
              <a:rPr lang="en-US" sz="2398" spc="6" dirty="0">
                <a:solidFill>
                  <a:srgbClr val="2F2B20"/>
                </a:solidFill>
                <a:cs typeface="Arial"/>
              </a:rPr>
              <a:t>minute </a:t>
            </a:r>
            <a:r>
              <a:rPr lang="en-US" sz="2398" dirty="0">
                <a:solidFill>
                  <a:srgbClr val="2F2B20"/>
                </a:solidFill>
                <a:cs typeface="Arial"/>
              </a:rPr>
              <a:t>wall</a:t>
            </a:r>
            <a:r>
              <a:rPr lang="en-US" sz="2398" spc="4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98" spc="16" dirty="0">
                <a:solidFill>
                  <a:srgbClr val="2F2B20"/>
                </a:solidFill>
                <a:cs typeface="Arial"/>
              </a:rPr>
              <a:t>time</a:t>
            </a:r>
            <a:endParaRPr lang="en-US" sz="2398" dirty="0">
              <a:cs typeface="Arial"/>
            </a:endParaRPr>
          </a:p>
          <a:p>
            <a:pPr marL="469512" indent="-456821">
              <a:spcBef>
                <a:spcPts val="0"/>
              </a:spcBef>
              <a:spcAft>
                <a:spcPts val="600"/>
              </a:spcAft>
              <a:buAutoNum type="arabicPeriod"/>
              <a:tabLst>
                <a:tab pos="468876" algn="l"/>
                <a:tab pos="469512" algn="l"/>
              </a:tabLst>
            </a:pPr>
            <a:r>
              <a:rPr lang="en-US" sz="2398" spc="-30" dirty="0">
                <a:solidFill>
                  <a:srgbClr val="2F2B20"/>
                </a:solidFill>
                <a:cs typeface="Arial"/>
              </a:rPr>
              <a:t>Run </a:t>
            </a:r>
            <a:r>
              <a:rPr lang="en-US" sz="2398" spc="16" dirty="0">
                <a:solidFill>
                  <a:srgbClr val="2F2B20"/>
                </a:solidFill>
                <a:cs typeface="Arial"/>
              </a:rPr>
              <a:t>from </a:t>
            </a:r>
            <a:r>
              <a:rPr lang="en-US" sz="2398" spc="6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2398" spc="6" dirty="0" err="1">
                <a:solidFill>
                  <a:srgbClr val="2F2B20"/>
                </a:solidFill>
                <a:cs typeface="Arial"/>
              </a:rPr>
              <a:t>blanca-papp</a:t>
            </a:r>
            <a:r>
              <a:rPr lang="en-US" sz="2398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98" spc="-46" dirty="0">
                <a:solidFill>
                  <a:srgbClr val="2F2B20"/>
                </a:solidFill>
                <a:cs typeface="Arial"/>
              </a:rPr>
              <a:t>QOS</a:t>
            </a:r>
            <a:endParaRPr lang="en-US" sz="2398" dirty="0">
              <a:cs typeface="Arial"/>
            </a:endParaRPr>
          </a:p>
          <a:p>
            <a:pPr marL="469512" indent="-456821">
              <a:spcBef>
                <a:spcPts val="0"/>
              </a:spcBef>
              <a:spcAft>
                <a:spcPts val="600"/>
              </a:spcAft>
              <a:buAutoNum type="arabicPeriod"/>
              <a:tabLst>
                <a:tab pos="468876" algn="l"/>
                <a:tab pos="469512" algn="l"/>
              </a:tabLst>
            </a:pPr>
            <a:r>
              <a:rPr lang="en-US" sz="2398" spc="-30" dirty="0">
                <a:solidFill>
                  <a:srgbClr val="2F2B20"/>
                </a:solidFill>
                <a:cs typeface="Arial"/>
              </a:rPr>
              <a:t>Run </a:t>
            </a:r>
            <a:r>
              <a:rPr lang="en-US" sz="2398" spc="10" dirty="0">
                <a:solidFill>
                  <a:srgbClr val="2F2B20"/>
                </a:solidFill>
                <a:cs typeface="Arial"/>
              </a:rPr>
              <a:t>on </a:t>
            </a:r>
            <a:r>
              <a:rPr lang="en-US" sz="2398" spc="6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2398" spc="-69" dirty="0" err="1">
                <a:solidFill>
                  <a:srgbClr val="2F2B20"/>
                </a:solidFill>
                <a:cs typeface="Arial"/>
              </a:rPr>
              <a:t>blanca-papp</a:t>
            </a:r>
            <a:r>
              <a:rPr lang="en-US" sz="2398" spc="-99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98" spc="26" dirty="0">
                <a:solidFill>
                  <a:srgbClr val="2F2B20"/>
                </a:solidFill>
                <a:cs typeface="Arial"/>
              </a:rPr>
              <a:t>partition and account</a:t>
            </a:r>
            <a:endParaRPr lang="en-US" sz="2398" dirty="0">
              <a:cs typeface="Arial"/>
            </a:endParaRPr>
          </a:p>
          <a:p>
            <a:pPr marL="469512" indent="-456821">
              <a:spcBef>
                <a:spcPts val="0"/>
              </a:spcBef>
              <a:spcAft>
                <a:spcPts val="600"/>
              </a:spcAft>
              <a:buAutoNum type="arabicPeriod"/>
              <a:tabLst>
                <a:tab pos="468876" algn="l"/>
                <a:tab pos="469512" algn="l"/>
              </a:tabLst>
            </a:pPr>
            <a:r>
              <a:rPr lang="en-US" sz="2398" spc="-20" dirty="0">
                <a:solidFill>
                  <a:srgbClr val="2F2B20"/>
                </a:solidFill>
                <a:cs typeface="Arial"/>
              </a:rPr>
              <a:t>Use </a:t>
            </a:r>
            <a:r>
              <a:rPr lang="en-US" sz="2398" spc="6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2398" spc="10" dirty="0">
                <a:solidFill>
                  <a:srgbClr val="2F2B20"/>
                </a:solidFill>
                <a:cs typeface="Arial"/>
              </a:rPr>
              <a:t>‘</a:t>
            </a:r>
            <a:r>
              <a:rPr lang="en-US" sz="2398" spc="10" dirty="0" err="1">
                <a:solidFill>
                  <a:srgbClr val="2F2B20"/>
                </a:solidFill>
                <a:cs typeface="Arial"/>
              </a:rPr>
              <a:t>papp</a:t>
            </a:r>
            <a:r>
              <a:rPr lang="en-US" sz="2398" spc="10" dirty="0">
                <a:solidFill>
                  <a:srgbClr val="2F2B20"/>
                </a:solidFill>
                <a:cs typeface="Arial"/>
              </a:rPr>
              <a:t>’</a:t>
            </a:r>
            <a:r>
              <a:rPr lang="en-US" sz="2398" spc="-2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98" spc="-10" dirty="0">
                <a:solidFill>
                  <a:srgbClr val="2F2B20"/>
                </a:solidFill>
                <a:cs typeface="Arial"/>
              </a:rPr>
              <a:t>reservation</a:t>
            </a:r>
            <a:endParaRPr lang="en-US" sz="2398" dirty="0">
              <a:cs typeface="Arial"/>
            </a:endParaRPr>
          </a:p>
          <a:p>
            <a:pPr marL="538036" lvl="1" indent="-228411">
              <a:spcBef>
                <a:spcPts val="0"/>
              </a:spcBef>
              <a:spcAft>
                <a:spcPts val="600"/>
              </a:spcAft>
              <a:tabLst>
                <a:tab pos="537399" algn="l"/>
                <a:tab pos="538036" algn="l"/>
              </a:tabLst>
            </a:pPr>
            <a:r>
              <a:rPr lang="en-US" sz="2198" i="1" spc="-26" dirty="0">
                <a:solidFill>
                  <a:srgbClr val="2F2B20"/>
                </a:solidFill>
                <a:cs typeface="Arial"/>
              </a:rPr>
              <a:t>This </a:t>
            </a:r>
            <a:r>
              <a:rPr lang="en-US" sz="2198" i="1" spc="-6" dirty="0">
                <a:solidFill>
                  <a:srgbClr val="2F2B20"/>
                </a:solidFill>
                <a:cs typeface="Arial"/>
              </a:rPr>
              <a:t>is </a:t>
            </a:r>
            <a:r>
              <a:rPr lang="en-US" sz="2198" i="1" dirty="0">
                <a:solidFill>
                  <a:srgbClr val="2F2B20"/>
                </a:solidFill>
                <a:cs typeface="Arial"/>
              </a:rPr>
              <a:t>only </a:t>
            </a:r>
            <a:r>
              <a:rPr lang="en-US" sz="2198" i="1" spc="16" dirty="0">
                <a:solidFill>
                  <a:srgbClr val="2F2B20"/>
                </a:solidFill>
                <a:cs typeface="Arial"/>
              </a:rPr>
              <a:t>for </a:t>
            </a:r>
            <a:r>
              <a:rPr lang="en-US" sz="2198" i="1" spc="10" dirty="0">
                <a:solidFill>
                  <a:srgbClr val="2F2B20"/>
                </a:solidFill>
                <a:cs typeface="Arial"/>
              </a:rPr>
              <a:t>this</a:t>
            </a:r>
            <a:r>
              <a:rPr lang="en-US" sz="2198" i="1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198" i="1" spc="26" dirty="0">
                <a:solidFill>
                  <a:srgbClr val="2F2B20"/>
                </a:solidFill>
                <a:cs typeface="Arial"/>
              </a:rPr>
              <a:t>workshop</a:t>
            </a:r>
            <a:endParaRPr lang="en-US" sz="2198" i="1" dirty="0">
              <a:cs typeface="Arial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D43FC-A09E-CF41-827D-68ACCE4B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25963-5656-4B42-B389-F5D02249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16E6C-72C2-E847-B13A-06F94046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58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D2E8-0158-F44A-B1B2-2FC038DF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159"/>
            <a:ext cx="10515600" cy="863907"/>
          </a:xfrm>
        </p:spPr>
        <p:txBody>
          <a:bodyPr/>
          <a:lstStyle/>
          <a:p>
            <a:r>
              <a:rPr lang="en-US" dirty="0" err="1"/>
              <a:t>submit_hostname.sh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9202-97AD-9844-BF85-C9CAB7DE4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291"/>
            <a:ext cx="10515600" cy="450675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--nodes=1			# Number of requested nodes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ntasks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			# Number of requested cores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--time=00:01:00		# Max wall time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blanca-papp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   # Specify QOS;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--partition=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blanca-papp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# Specify nodes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--account=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blanca-papp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# Specify account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--output=hostname_%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j.out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# Rename standard output file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--job-name=hostname		</a:t>
            </a:r>
            <a:r>
              <a:rPr lang="en-US" sz="12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Job submission name</a:t>
            </a:r>
            <a:endParaRPr lang="en-US" sz="1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purge all existing modules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purge</a:t>
            </a:r>
          </a:p>
          <a:p>
            <a:pPr marL="0" indent="0">
              <a:spcBef>
                <a:spcPts val="600"/>
              </a:spcBef>
              <a:buNone/>
            </a:pPr>
            <a:endParaRPr lang="en-US" sz="1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hostname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“”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nvidia-smi</a:t>
            </a:r>
            <a:endParaRPr lang="en-US" sz="1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E4A7A-9954-6843-8EC3-A2E616D4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6DD9C-FAFD-6940-860F-F63B9170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460FC-F4F8-0943-8B7E-083142A1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64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1787"/>
            <a:ext cx="10515600" cy="1325563"/>
          </a:xfrm>
        </p:spPr>
        <p:txBody>
          <a:bodyPr/>
          <a:lstStyle/>
          <a:p>
            <a:r>
              <a:rPr lang="en-US" dirty="0"/>
              <a:t>Running the job script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F6B4EF-E5B5-9C45-8EA9-E72419D0D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828"/>
            <a:ext cx="5980611" cy="4429931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spc="-3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 the job:</a:t>
            </a:r>
          </a:p>
          <a:p>
            <a:pPr marL="0" indent="0">
              <a:buNone/>
            </a:pP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spc="-3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z="1800" spc="-2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--reservation=</a:t>
            </a:r>
            <a:r>
              <a:rPr lang="en-US" sz="1800" spc="-2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papp</a:t>
            </a:r>
            <a:r>
              <a:rPr lang="en-US" sz="1800" spc="-2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spc="-3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submit_hostname.sh</a:t>
            </a:r>
            <a:endParaRPr lang="en-US" sz="1800" spc="-3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(note “—reservation=</a:t>
            </a:r>
            <a:r>
              <a:rPr lang="en-US" sz="1800" spc="-3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papp</a:t>
            </a: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for this class only)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spc="-3" dirty="0">
              <a:solidFill>
                <a:srgbClr val="2F2B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spc="-3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the status of the job:</a:t>
            </a:r>
          </a:p>
          <a:p>
            <a:pPr marL="0" indent="0">
              <a:buNone/>
            </a:pP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spc="-3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squeue</a:t>
            </a: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$ </a:t>
            </a:r>
            <a:r>
              <a:rPr lang="en-US" sz="1800" spc="-3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squeue</a:t>
            </a: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–u &lt;user&gt; / </a:t>
            </a:r>
          </a:p>
          <a:p>
            <a:pPr marL="0" indent="0">
              <a:buNone/>
            </a:pP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spc="-3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squeue</a:t>
            </a: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–q &lt;</a:t>
            </a:r>
            <a:r>
              <a:rPr lang="en-US" sz="1800" spc="-3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spc="-3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…or</a:t>
            </a:r>
          </a:p>
          <a:p>
            <a:pPr marL="0" indent="0">
              <a:buNone/>
            </a:pP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spc="-3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sacct</a:t>
            </a: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$ </a:t>
            </a:r>
            <a:r>
              <a:rPr lang="en-US" sz="1800" spc="-3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sacct</a:t>
            </a: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–-format=&lt;options&gt;</a:t>
            </a:r>
          </a:p>
          <a:p>
            <a:pPr marL="0" indent="0">
              <a:buNone/>
            </a:pPr>
            <a:r>
              <a:rPr lang="en-US" sz="1800" spc="-3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…or</a:t>
            </a:r>
          </a:p>
          <a:p>
            <a:pPr marL="0" indent="0">
              <a:buNone/>
            </a:pP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spc="-3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scontrol</a:t>
            </a: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 job &lt;job number&gt;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E411D-7067-AD4A-9A6F-67CB1352CDE9}"/>
              </a:ext>
            </a:extLst>
          </p:cNvPr>
          <p:cNvSpPr txBox="1"/>
          <p:nvPr/>
        </p:nvSpPr>
        <p:spPr>
          <a:xfrm>
            <a:off x="838200" y="5559219"/>
            <a:ext cx="955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pc="-50" dirty="0">
                <a:solidFill>
                  <a:srgbClr val="999999"/>
                </a:solidFill>
                <a:latin typeface="Tahoma"/>
                <a:cs typeface="Tahoma"/>
                <a:hlinkClick r:id="rId2"/>
              </a:rPr>
              <a:t>More on slurm commands:  https://slurm.schedmd.com/quickstart.html</a:t>
            </a:r>
            <a:endParaRPr lang="en-US" i="1" spc="-50" dirty="0">
              <a:solidFill>
                <a:srgbClr val="999999"/>
              </a:solidFill>
              <a:latin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BE2AD-3363-7945-914B-412AE532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A38D9-D7FD-5C42-B988-4624A13E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B6780-D24F-FF44-AD2B-22A09E4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35</a:t>
            </a:fld>
            <a:endParaRPr lang="en-US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27A826AF-3025-C249-950F-CA5B7804875B}"/>
              </a:ext>
            </a:extLst>
          </p:cNvPr>
          <p:cNvSpPr txBox="1">
            <a:spLocks/>
          </p:cNvSpPr>
          <p:nvPr/>
        </p:nvSpPr>
        <p:spPr>
          <a:xfrm>
            <a:off x="7216156" y="1506828"/>
            <a:ext cx="4725473" cy="4460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-3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at the job output: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spc="-3" dirty="0">
              <a:solidFill>
                <a:srgbClr val="2F2B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cat hostname_&lt;job-id&gt;.out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spc="-3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i="1" spc="-3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(*note that </a:t>
            </a:r>
            <a:r>
              <a:rPr lang="en-US" sz="1800" i="1" spc="-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&lt;job-id&gt; </a:t>
            </a:r>
            <a:r>
              <a:rPr lang="en-US" sz="1800" i="1" spc="-3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your job number)</a:t>
            </a: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6204"/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647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jobs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286684-B7A3-E140-9994-229A54E18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/>
          <a:lstStyle/>
          <a:p>
            <a:pPr marL="241100" indent="-228411">
              <a:spcBef>
                <a:spcPts val="555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dirty="0">
                <a:solidFill>
                  <a:srgbClr val="2F2B20"/>
                </a:solidFill>
                <a:cs typeface="Arial"/>
              </a:rPr>
              <a:t>Sometimes </a:t>
            </a:r>
            <a:r>
              <a:rPr lang="en-US" sz="2398" spc="1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z="2398" spc="26" dirty="0">
                <a:solidFill>
                  <a:srgbClr val="2F2B20"/>
                </a:solidFill>
                <a:cs typeface="Arial"/>
              </a:rPr>
              <a:t>want </a:t>
            </a:r>
            <a:r>
              <a:rPr lang="en-US" sz="2398" spc="55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z="2398" spc="36" dirty="0">
                <a:solidFill>
                  <a:srgbClr val="2F2B20"/>
                </a:solidFill>
                <a:cs typeface="Arial"/>
              </a:rPr>
              <a:t>work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with a </a:t>
            </a:r>
            <a:r>
              <a:rPr lang="en-US" sz="2398" spc="10" dirty="0">
                <a:solidFill>
                  <a:srgbClr val="2F2B20"/>
                </a:solidFill>
                <a:cs typeface="Arial"/>
              </a:rPr>
              <a:t>program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in </a:t>
            </a:r>
            <a:r>
              <a:rPr lang="en-US" sz="2398" spc="-40" dirty="0">
                <a:solidFill>
                  <a:srgbClr val="2F2B20"/>
                </a:solidFill>
                <a:cs typeface="Arial"/>
              </a:rPr>
              <a:t>real</a:t>
            </a:r>
            <a:r>
              <a:rPr lang="en-US" sz="2398" spc="-23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98" spc="16" dirty="0">
                <a:solidFill>
                  <a:srgbClr val="2F2B20"/>
                </a:solidFill>
                <a:cs typeface="Arial"/>
              </a:rPr>
              <a:t>time</a:t>
            </a:r>
          </a:p>
          <a:p>
            <a:pPr marL="1147133" lvl="1" indent="-228411">
              <a:spcBef>
                <a:spcPts val="555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spc="16" dirty="0">
                <a:solidFill>
                  <a:srgbClr val="2F2B20"/>
                </a:solidFill>
                <a:cs typeface="Arial"/>
              </a:rPr>
              <a:t>Great for testing, debugging</a:t>
            </a:r>
            <a:endParaRPr lang="en-US" sz="2398" dirty="0">
              <a:cs typeface="Arial"/>
            </a:endParaRPr>
          </a:p>
          <a:p>
            <a:pPr marL="241100" indent="-228411">
              <a:spcBef>
                <a:spcPts val="585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spc="-20" dirty="0">
                <a:solidFill>
                  <a:srgbClr val="2F2B20"/>
                </a:solidFill>
                <a:cs typeface="Arial"/>
              </a:rPr>
              <a:t>For </a:t>
            </a:r>
            <a:r>
              <a:rPr lang="en-US" sz="2398" dirty="0">
                <a:solidFill>
                  <a:srgbClr val="2F2B20"/>
                </a:solidFill>
                <a:cs typeface="Arial"/>
              </a:rPr>
              <a:t>example, let’s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run </a:t>
            </a:r>
            <a:r>
              <a:rPr lang="en-US" sz="2398" spc="-30" dirty="0">
                <a:solidFill>
                  <a:srgbClr val="2F2B20"/>
                </a:solidFill>
                <a:cs typeface="Arial"/>
              </a:rPr>
              <a:t>an </a:t>
            </a:r>
            <a:r>
              <a:rPr lang="en-US" sz="2398" dirty="0">
                <a:solidFill>
                  <a:srgbClr val="2F2B20"/>
                </a:solidFill>
                <a:cs typeface="Arial"/>
              </a:rPr>
              <a:t>interactive</a:t>
            </a:r>
            <a:r>
              <a:rPr lang="en-US" sz="2398" spc="26" dirty="0">
                <a:solidFill>
                  <a:srgbClr val="2F2B20"/>
                </a:solidFill>
                <a:cs typeface="Arial"/>
              </a:rPr>
              <a:t> job and use ”python”…</a:t>
            </a:r>
            <a:endParaRPr lang="en-US" sz="2398" dirty="0">
              <a:cs typeface="Arial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D5111-7938-D44A-9EBB-FD183408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A0989-5D4A-034D-AB98-D1188803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882D-9A91-4A45-A0A9-648D20BF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21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an interactive job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0D7DB7-BB6D-054E-88FF-BB99BF98B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994"/>
            <a:ext cx="10515600" cy="4163129"/>
          </a:xfrm>
        </p:spPr>
        <p:txBody>
          <a:bodyPr>
            <a:normAutofit fontScale="92500" lnSpcReduction="10000"/>
          </a:bodyPr>
          <a:lstStyle/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/>
              <a:t>T</a:t>
            </a:r>
            <a:r>
              <a:rPr lang="en-US" spc="-145" dirty="0">
                <a:solidFill>
                  <a:srgbClr val="2F2B20"/>
                </a:solidFill>
                <a:cs typeface="Arial"/>
              </a:rPr>
              <a:t>o </a:t>
            </a:r>
            <a:r>
              <a:rPr lang="en-US" spc="30" dirty="0">
                <a:solidFill>
                  <a:srgbClr val="2F2B20"/>
                </a:solidFill>
                <a:cs typeface="Arial"/>
              </a:rPr>
              <a:t>work with </a:t>
            </a:r>
            <a:r>
              <a:rPr lang="en-US" spc="16" dirty="0">
                <a:solidFill>
                  <a:srgbClr val="2F2B20"/>
                </a:solidFill>
                <a:cs typeface="Arial"/>
              </a:rPr>
              <a:t>R </a:t>
            </a:r>
            <a:r>
              <a:rPr lang="en-US" spc="-10" dirty="0">
                <a:solidFill>
                  <a:srgbClr val="2F2B20"/>
                </a:solidFill>
                <a:cs typeface="Arial"/>
              </a:rPr>
              <a:t>interactively,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dirty="0">
                <a:solidFill>
                  <a:srgbClr val="2F2B20"/>
                </a:solidFill>
                <a:cs typeface="Arial"/>
              </a:rPr>
              <a:t>request </a:t>
            </a:r>
            <a:r>
              <a:rPr lang="en-US" spc="10" dirty="0">
                <a:solidFill>
                  <a:srgbClr val="2F2B20"/>
                </a:solidFill>
                <a:cs typeface="Arial"/>
              </a:rPr>
              <a:t>time from </a:t>
            </a:r>
            <a:r>
              <a:rPr lang="en-US" dirty="0">
                <a:solidFill>
                  <a:srgbClr val="2F2B20"/>
                </a:solidFill>
                <a:cs typeface="Arial"/>
              </a:rPr>
              <a:t>Summit</a:t>
            </a:r>
            <a:endParaRPr lang="en-US" dirty="0">
              <a:cs typeface="Arial"/>
            </a:endParaRPr>
          </a:p>
          <a:p>
            <a:pPr marL="241100" marR="441594" indent="-228411">
              <a:lnSpc>
                <a:spcPts val="2368"/>
              </a:lnSpc>
              <a:spcBef>
                <a:spcPts val="529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26" dirty="0">
                <a:solidFill>
                  <a:srgbClr val="2F2B20"/>
                </a:solidFill>
                <a:cs typeface="Arial"/>
              </a:rPr>
              <a:t>When </a:t>
            </a:r>
            <a:r>
              <a:rPr lang="en-US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-6" dirty="0">
                <a:solidFill>
                  <a:srgbClr val="2F2B20"/>
                </a:solidFill>
                <a:cs typeface="Arial"/>
              </a:rPr>
              <a:t>resources </a:t>
            </a:r>
            <a:r>
              <a:rPr lang="en-US" spc="16" dirty="0">
                <a:solidFill>
                  <a:srgbClr val="2F2B20"/>
                </a:solidFill>
                <a:cs typeface="Arial"/>
              </a:rPr>
              <a:t>become </a:t>
            </a:r>
            <a:r>
              <a:rPr lang="en-US" spc="-16" dirty="0">
                <a:solidFill>
                  <a:srgbClr val="2F2B20"/>
                </a:solidFill>
                <a:cs typeface="Arial"/>
              </a:rPr>
              <a:t>available </a:t>
            </a:r>
            <a:r>
              <a:rPr lang="en-US" dirty="0">
                <a:solidFill>
                  <a:srgbClr val="2F2B20"/>
                </a:solidFill>
                <a:cs typeface="Arial"/>
              </a:rPr>
              <a:t>the job starts</a:t>
            </a:r>
            <a:endParaRPr lang="en-US" dirty="0">
              <a:cs typeface="Arial"/>
            </a:endParaRPr>
          </a:p>
          <a:p>
            <a:pPr marL="241100" indent="-228411">
              <a:spcBef>
                <a:spcPts val="25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10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5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10" dirty="0">
                <a:solidFill>
                  <a:srgbClr val="2F2B20"/>
                </a:solidFill>
                <a:cs typeface="Arial"/>
              </a:rPr>
              <a:t>Commands </a:t>
            </a:r>
            <a:r>
              <a:rPr lang="en-US" spc="50" dirty="0">
                <a:solidFill>
                  <a:srgbClr val="2F2B20"/>
                </a:solidFill>
                <a:cs typeface="Arial"/>
              </a:rPr>
              <a:t>to</a:t>
            </a:r>
            <a:r>
              <a:rPr lang="en-US" spc="-2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6" dirty="0">
                <a:solidFill>
                  <a:srgbClr val="2F2B20"/>
                </a:solidFill>
                <a:cs typeface="Arial"/>
              </a:rPr>
              <a:t>run:</a:t>
            </a:r>
            <a:endParaRPr lang="en-US" dirty="0">
              <a:cs typeface="Arial"/>
            </a:endParaRPr>
          </a:p>
          <a:p>
            <a:pPr marL="12689" indent="0">
              <a:spcBef>
                <a:spcPts val="355"/>
              </a:spcBef>
              <a:buClr>
                <a:srgbClr val="A9A57C"/>
              </a:buClr>
              <a:buNone/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355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355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cs typeface="Arial"/>
              </a:rPr>
              <a:t>Once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pc="-16" dirty="0">
                <a:solidFill>
                  <a:srgbClr val="2F2B20"/>
                </a:solidFill>
                <a:cs typeface="Arial"/>
              </a:rPr>
              <a:t>receive </a:t>
            </a:r>
            <a:r>
              <a:rPr lang="en-US" spc="-4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30" dirty="0">
                <a:solidFill>
                  <a:srgbClr val="2F2B20"/>
                </a:solidFill>
                <a:cs typeface="Arial"/>
              </a:rPr>
              <a:t>prompt,</a:t>
            </a:r>
            <a:r>
              <a:rPr lang="en-US" spc="65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then:</a:t>
            </a:r>
            <a:endParaRPr lang="en-US" dirty="0"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cs typeface="Arial"/>
              </a:rPr>
              <a:t>Once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finish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must</a:t>
            </a:r>
            <a:r>
              <a:rPr lang="en-US" spc="-1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exit! (job will time out eventually)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F6FED-5BFD-C74D-B316-49052E6F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A2A0D-3BE5-654B-909F-F6C1FE93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6FB0C-C72D-B04B-A965-4811A232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14A5-0393-8344-8BFC-F56227DDA16D}"/>
              </a:ext>
            </a:extLst>
          </p:cNvPr>
          <p:cNvSpPr txBox="1"/>
          <p:nvPr/>
        </p:nvSpPr>
        <p:spPr>
          <a:xfrm>
            <a:off x="1686296" y="4251366"/>
            <a:ext cx="42370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 /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/anaconda/default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09808-8C0E-FB44-9F51-ABEE4CC1A0A7}"/>
              </a:ext>
            </a:extLst>
          </p:cNvPr>
          <p:cNvSpPr txBox="1"/>
          <p:nvPr/>
        </p:nvSpPr>
        <p:spPr>
          <a:xfrm>
            <a:off x="1686296" y="3216663"/>
            <a:ext cx="33032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sinteractive</a:t>
            </a:r>
            <a:r>
              <a:rPr lang="en-US" sz="1600" spc="-2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--time=00:10:00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477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we didn’t cover today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0D7DB7-BB6D-054E-88FF-BB99BF98B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994"/>
            <a:ext cx="10515600" cy="4163129"/>
          </a:xfrm>
        </p:spPr>
        <p:txBody>
          <a:bodyPr>
            <a:normAutofit/>
          </a:bodyPr>
          <a:lstStyle/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/>
              <a:t>Job arrays (when you need to run lots of similar tasks)</a:t>
            </a:r>
          </a:p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dirty="0"/>
          </a:p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/>
              <a:t>Running preemptable jobs</a:t>
            </a:r>
          </a:p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dirty="0"/>
          </a:p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/>
              <a:t>CURC </a:t>
            </a:r>
            <a:r>
              <a:rPr lang="en-US" dirty="0" err="1"/>
              <a:t>JupyterHub</a:t>
            </a:r>
            <a:r>
              <a:rPr lang="en-US" dirty="0"/>
              <a:t> (for running </a:t>
            </a:r>
            <a:r>
              <a:rPr lang="en-US" dirty="0" err="1"/>
              <a:t>Jupyter</a:t>
            </a:r>
            <a:r>
              <a:rPr lang="en-US" dirty="0"/>
              <a:t> Notebooks on Blanca)</a:t>
            </a:r>
          </a:p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dirty="0"/>
          </a:p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/>
              <a:t>Use of </a:t>
            </a:r>
            <a:r>
              <a:rPr lang="en-US" dirty="0" err="1"/>
              <a:t>conda</a:t>
            </a:r>
            <a:r>
              <a:rPr lang="en-US" dirty="0"/>
              <a:t> on CURC</a:t>
            </a:r>
          </a:p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dirty="0"/>
          </a:p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/>
              <a:t>..and lots of other cool stuff</a:t>
            </a:r>
          </a:p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dirty="0">
              <a:cs typeface="Arial"/>
            </a:endParaRP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https://curc.readthedocs.io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F6FED-5BFD-C74D-B316-49052E6F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A2A0D-3BE5-654B-909F-F6C1FE93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6FB0C-C72D-B04B-A965-4811A232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21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5724-C43F-C740-84B9-23FB413B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0DBD9-B43F-714A-955A-6EBA1B2DA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371601"/>
            <a:ext cx="11874842" cy="4633784"/>
          </a:xfrm>
        </p:spPr>
        <p:txBody>
          <a:bodyPr>
            <a:normAutofit fontScale="77500" lnSpcReduction="20000"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pc="-20" dirty="0">
                <a:cs typeface="Tahoma"/>
              </a:rPr>
              <a:t>Please fill out the survey: 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</a:p>
          <a:p>
            <a:pPr marL="25168" marR="59144">
              <a:lnSpc>
                <a:spcPct val="120000"/>
              </a:lnSpc>
              <a:spcBef>
                <a:spcPts val="188"/>
              </a:spcBef>
            </a:pPr>
            <a:endParaRPr lang="en-US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pc="-20" dirty="0">
                <a:cs typeface="Tahoma"/>
              </a:rPr>
              <a:t>Contact: 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, </a:t>
            </a:r>
            <a:r>
              <a:rPr lang="en-US" i="1" spc="-20" dirty="0">
                <a:cs typeface="Tahoma"/>
                <a:hlinkClick r:id="rId4"/>
              </a:rPr>
              <a:t>Andrew.Monaghan@Colorado.edu</a:t>
            </a:r>
            <a:endParaRPr lang="en-US" i="1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r>
              <a:rPr lang="en-US" dirty="0"/>
              <a:t>Course materials for today:</a:t>
            </a:r>
          </a:p>
          <a:p>
            <a:pPr lvl="1"/>
            <a:r>
              <a:rPr lang="en-US" dirty="0">
                <a:hlinkClick r:id="rId5"/>
              </a:rPr>
              <a:t>https://github.com/ResearchComputing/BLANCA_PAPP_FALL_2020</a:t>
            </a:r>
          </a:p>
          <a:p>
            <a:endParaRPr lang="en-US" dirty="0"/>
          </a:p>
          <a:p>
            <a:r>
              <a:rPr lang="en-US" dirty="0"/>
              <a:t>Blanca (and other) documentation: </a:t>
            </a:r>
            <a:r>
              <a:rPr lang="en-US" dirty="0">
                <a:hlinkClick r:id="rId6"/>
              </a:rPr>
              <a:t>https://curc.readthedocs.io/en/latest/access/blanca.html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pc="-50" dirty="0" err="1">
                <a:cs typeface="Tahoma"/>
              </a:rPr>
              <a:t>Slurm</a:t>
            </a:r>
            <a:r>
              <a:rPr lang="en-US" spc="-50" dirty="0">
                <a:cs typeface="Tahoma"/>
              </a:rPr>
              <a:t> Commands:  </a:t>
            </a:r>
            <a:r>
              <a:rPr lang="en-US" spc="-50" dirty="0">
                <a:solidFill>
                  <a:srgbClr val="999999"/>
                </a:solidFill>
                <a:cs typeface="Tahoma"/>
                <a:hlinkClick r:id="rId7"/>
              </a:rPr>
              <a:t>https://slurm.schedmd.com/quickstart.html</a:t>
            </a:r>
            <a:endParaRPr lang="en-US" spc="-50" dirty="0">
              <a:solidFill>
                <a:srgbClr val="999999"/>
              </a:solidFill>
              <a:cs typeface="Tahoma"/>
            </a:endParaRPr>
          </a:p>
          <a:p>
            <a:endParaRPr lang="en-US" spc="-50" dirty="0">
              <a:solidFill>
                <a:srgbClr val="999999"/>
              </a:solidFill>
              <a:cs typeface="Tahoma"/>
            </a:endParaRPr>
          </a:p>
          <a:p>
            <a:r>
              <a:rPr lang="en-US" dirty="0"/>
              <a:t>More detailed tutorials from our “HPC Fundamentals” course:</a:t>
            </a:r>
          </a:p>
          <a:p>
            <a:pPr lvl="1"/>
            <a:r>
              <a:rPr lang="en-US" dirty="0">
                <a:hlinkClick r:id="rId8"/>
              </a:rPr>
              <a:t>https://github.com/ResearchComputing/Fundamentals_HPC_Fall_2019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8B81-5D98-1341-9472-60EB649F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EB81-24D9-4C4C-8826-EF8E88DD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B765C-D4ED-8E4E-9FB1-883002DE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4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Research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019"/>
            <a:ext cx="10515600" cy="45357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Provide services for researchers that include:</a:t>
            </a:r>
          </a:p>
          <a:p>
            <a:pPr lvl="1"/>
            <a:r>
              <a:rPr lang="en-US" dirty="0"/>
              <a:t>Large scale computing</a:t>
            </a:r>
          </a:p>
          <a:p>
            <a:pPr lvl="1"/>
            <a:r>
              <a:rPr lang="en-US" dirty="0"/>
              <a:t>Data storage</a:t>
            </a:r>
          </a:p>
          <a:p>
            <a:pPr lvl="1"/>
            <a:r>
              <a:rPr lang="en-US" dirty="0"/>
              <a:t>High speed data transfer</a:t>
            </a:r>
          </a:p>
          <a:p>
            <a:pPr lvl="1"/>
            <a:r>
              <a:rPr lang="en-US" dirty="0"/>
              <a:t>Data management support</a:t>
            </a:r>
          </a:p>
          <a:p>
            <a:pPr lvl="1"/>
            <a:r>
              <a:rPr lang="en-US" dirty="0"/>
              <a:t>Consulting</a:t>
            </a:r>
          </a:p>
          <a:p>
            <a:pPr lvl="1"/>
            <a:r>
              <a:rPr lang="en-US" dirty="0"/>
              <a:t>Training</a:t>
            </a:r>
          </a:p>
          <a:p>
            <a:endParaRPr lang="en-US" dirty="0"/>
          </a:p>
          <a:p>
            <a:r>
              <a:rPr lang="en-US" dirty="0"/>
              <a:t>We are likely best known for:</a:t>
            </a:r>
          </a:p>
          <a:p>
            <a:pPr lvl="1"/>
            <a:r>
              <a:rPr lang="en-US" dirty="0"/>
              <a:t>Summit Supercomputer (~12,000 cores)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Blanca ”condo” cluster </a:t>
            </a:r>
            <a:r>
              <a:rPr lang="en-US" dirty="0"/>
              <a:t>(~4,000 cores)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/>
              <a:t>PetaLibrary</a:t>
            </a:r>
            <a:r>
              <a:rPr lang="en-US" dirty="0"/>
              <a:t> storage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80AA6-30BA-344B-A078-6D9C9CC3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</p:spTree>
    <p:extLst>
      <p:ext uri="{BB962C8B-B14F-4D97-AF65-F5344CB8AC3E}">
        <p14:creationId xmlns:p14="http://schemas.microsoft.com/office/powerpoint/2010/main" val="3266377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6989" y="24287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Supplemental Slides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A50FCFC-F61D-D04D-9940-17E3C827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45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Modes (aka permissions)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313C25D-F9BC-3245-9200-775DDA81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classes of users:</a:t>
            </a:r>
          </a:p>
          <a:p>
            <a:pPr lvl="1"/>
            <a:r>
              <a:rPr lang="en-US" dirty="0"/>
              <a:t>User (u) aka “owner”</a:t>
            </a:r>
          </a:p>
          <a:p>
            <a:pPr lvl="1"/>
            <a:r>
              <a:rPr lang="en-US" dirty="0"/>
              <a:t>Group (g)</a:t>
            </a:r>
          </a:p>
          <a:p>
            <a:pPr lvl="1"/>
            <a:r>
              <a:rPr lang="en-US" dirty="0"/>
              <a:t>Other (o)</a:t>
            </a:r>
          </a:p>
          <a:p>
            <a:r>
              <a:rPr lang="en-US" dirty="0"/>
              <a:t>Three types of permissions</a:t>
            </a:r>
          </a:p>
          <a:p>
            <a:pPr lvl="1"/>
            <a:r>
              <a:rPr lang="en-US" dirty="0"/>
              <a:t>Read (r) </a:t>
            </a:r>
          </a:p>
          <a:p>
            <a:pPr lvl="1"/>
            <a:r>
              <a:rPr lang="en-US" dirty="0"/>
              <a:t>Write (w)</a:t>
            </a:r>
          </a:p>
          <a:p>
            <a:pPr lvl="1"/>
            <a:r>
              <a:rPr lang="en-US" dirty="0"/>
              <a:t>Execute (x)</a:t>
            </a:r>
          </a:p>
          <a:p>
            <a:endParaRPr lang="en-US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A50FCFC-F61D-D04D-9940-17E3C827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8ABF6-5534-064E-929E-99DEF0734FF3}"/>
              </a:ext>
            </a:extLst>
          </p:cNvPr>
          <p:cNvSpPr txBox="1"/>
          <p:nvPr/>
        </p:nvSpPr>
        <p:spPr>
          <a:xfrm>
            <a:off x="7445201" y="2094445"/>
            <a:ext cx="3631508" cy="261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   .. own grp </a:t>
            </a:r>
            <a:r>
              <a:rPr lang="en-US" sz="2000" dirty="0" err="1"/>
              <a:t>oth</a:t>
            </a:r>
            <a:r>
              <a:rPr lang="en-US" sz="2000" dirty="0"/>
              <a:t> </a:t>
            </a:r>
          </a:p>
          <a:p>
            <a:r>
              <a:rPr lang="en-US" sz="2800" dirty="0"/>
              <a:t>    -|---|---|---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spc="-18" dirty="0">
                <a:solidFill>
                  <a:srgbClr val="2F2B20"/>
                </a:solidFill>
                <a:latin typeface="Courier New"/>
                <a:cs typeface="Courier New"/>
              </a:rPr>
              <a:t>  </a:t>
            </a:r>
            <a:r>
              <a:rPr lang="en-US" sz="2800" spc="-18" dirty="0" err="1">
                <a:solidFill>
                  <a:srgbClr val="2F2B20"/>
                </a:solidFill>
                <a:latin typeface="Courier New"/>
                <a:cs typeface="Courier New"/>
              </a:rPr>
              <a:t>drwxr</a:t>
            </a:r>
            <a:r>
              <a:rPr lang="en-US" sz="2800" spc="-18" dirty="0">
                <a:solidFill>
                  <a:srgbClr val="2F2B20"/>
                </a:solidFill>
                <a:latin typeface="Courier New"/>
                <a:cs typeface="Courier New"/>
              </a:rPr>
              <a:t>-</a:t>
            </a:r>
            <a:r>
              <a:rPr lang="en-US" sz="2800" spc="-18" dirty="0" err="1">
                <a:solidFill>
                  <a:srgbClr val="2F2B20"/>
                </a:solidFill>
                <a:latin typeface="Courier New"/>
                <a:cs typeface="Courier New"/>
              </a:rPr>
              <a:t>xr</a:t>
            </a:r>
            <a:r>
              <a:rPr lang="en-US" sz="2800" spc="-18" dirty="0">
                <a:solidFill>
                  <a:srgbClr val="2F2B20"/>
                </a:solidFill>
                <a:latin typeface="Courier New"/>
                <a:cs typeface="Courier New"/>
              </a:rPr>
              <a:t>--</a:t>
            </a:r>
            <a:endParaRPr lang="en-US" sz="2800" dirty="0">
              <a:latin typeface="Courier New"/>
              <a:cs typeface="Courier New"/>
            </a:endParaRPr>
          </a:p>
          <a:p>
            <a:br>
              <a:rPr lang="en-US" sz="1588" dirty="0"/>
            </a:br>
            <a:endParaRPr lang="en-US" sz="1588" dirty="0"/>
          </a:p>
        </p:txBody>
      </p:sp>
    </p:spTree>
    <p:extLst>
      <p:ext uri="{BB962C8B-B14F-4D97-AF65-F5344CB8AC3E}">
        <p14:creationId xmlns:p14="http://schemas.microsoft.com/office/powerpoint/2010/main" val="464598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Modes (continued)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E83D5E-D61C-FA42-B081-6222DA9F9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dirty="0"/>
              <a:t> changes modes:</a:t>
            </a:r>
          </a:p>
          <a:p>
            <a:endParaRPr lang="en-US" dirty="0"/>
          </a:p>
          <a:p>
            <a:r>
              <a:rPr lang="en-US" dirty="0"/>
              <a:t>To add write and execute permission for your group: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g+wx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filename</a:t>
            </a:r>
          </a:p>
          <a:p>
            <a:endParaRPr lang="en-US" dirty="0"/>
          </a:p>
          <a:p>
            <a:r>
              <a:rPr lang="en-US" dirty="0"/>
              <a:t>To remove execute permission for others: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o-x filename</a:t>
            </a:r>
          </a:p>
          <a:p>
            <a:endParaRPr lang="en-US" dirty="0"/>
          </a:p>
          <a:p>
            <a:r>
              <a:rPr lang="en-US" dirty="0"/>
              <a:t>To set only read and execute for your group and others: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go=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filename</a:t>
            </a:r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705649-3C15-9242-A345-4C29F427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8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Would I Use Blanca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26" y="1676648"/>
            <a:ext cx="5347226" cy="404774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Solving large problems that require more:</a:t>
            </a:r>
          </a:p>
          <a:p>
            <a:pPr lvl="2"/>
            <a:r>
              <a:rPr lang="en-US" dirty="0"/>
              <a:t>Memory than you have on your personal computer</a:t>
            </a:r>
          </a:p>
          <a:p>
            <a:pPr lvl="2"/>
            <a:r>
              <a:rPr lang="en-US" dirty="0"/>
              <a:t>Cores/nodes/power than you have on your personal computer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Blanca is set up for both shared memory (single node) and distributed memory (multi-node) parallelization. </a:t>
            </a:r>
          </a:p>
          <a:p>
            <a:pPr lvl="3"/>
            <a:r>
              <a:rPr lang="en-US" dirty="0"/>
              <a:t>Can also use Summit </a:t>
            </a:r>
            <a:r>
              <a:rPr lang="en-US" dirty="0" err="1"/>
              <a:t>for”big</a:t>
            </a:r>
            <a:r>
              <a:rPr lang="en-US" dirty="0"/>
              <a:t>” distributed memory parallelization</a:t>
            </a:r>
          </a:p>
          <a:p>
            <a:pPr lvl="1"/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80DFC-281E-AE41-9E8D-1E958EE9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pic>
        <p:nvPicPr>
          <p:cNvPr id="7" name="Picture 2" descr="Image result for shared memory vs distributed memory parallelization">
            <a:extLst>
              <a:ext uri="{FF2B5EF4-FFF2-40B4-BE49-F238E27FC236}">
                <a16:creationId xmlns:a16="http://schemas.microsoft.com/office/drawing/2014/main" id="{16451F71-E6C7-0E43-8C33-58057084C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26667" r="4636" b="9166"/>
          <a:stretch/>
        </p:blipFill>
        <p:spPr bwMode="auto">
          <a:xfrm>
            <a:off x="5969298" y="1711643"/>
            <a:ext cx="5771560" cy="322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336F2-786A-0E48-95C1-E73881AA486A}"/>
              </a:ext>
            </a:extLst>
          </p:cNvPr>
          <p:cNvSpPr txBox="1"/>
          <p:nvPr/>
        </p:nvSpPr>
        <p:spPr>
          <a:xfrm>
            <a:off x="3659499" y="5825737"/>
            <a:ext cx="4873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images.slideplayer.com</a:t>
            </a:r>
            <a:r>
              <a:rPr lang="en-US" sz="1200" i="1" dirty="0"/>
              <a:t>/25/7599921/slides/slide_4.jpg</a:t>
            </a:r>
          </a:p>
        </p:txBody>
      </p:sp>
    </p:spTree>
    <p:extLst>
      <p:ext uri="{BB962C8B-B14F-4D97-AF65-F5344CB8AC3E}">
        <p14:creationId xmlns:p14="http://schemas.microsoft.com/office/powerpoint/2010/main" val="312599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Blanca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80DFC-281E-AE41-9E8D-1E958EE9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3F5B4A-7A5C-F444-9C88-3C5B0F553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899726" cy="3836139"/>
          </a:xfrm>
        </p:spPr>
        <p:txBody>
          <a:bodyPr/>
          <a:lstStyle/>
          <a:p>
            <a:r>
              <a:rPr lang="en-US" dirty="0"/>
              <a:t>A “condo” cluster whereby individual research groups own nodes</a:t>
            </a:r>
          </a:p>
          <a:p>
            <a:r>
              <a:rPr lang="en-US" dirty="0"/>
              <a:t>List of nodes and groups can be found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r>
              <a:rPr lang="en-US" dirty="0"/>
              <a:t>Users have dedicated access to their group’s nodes (e.g., </a:t>
            </a:r>
            <a:r>
              <a:rPr lang="en-US" dirty="0" err="1"/>
              <a:t>blanca-papp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Jobs up to 7 days long.</a:t>
            </a:r>
          </a:p>
          <a:p>
            <a:pPr lvl="1"/>
            <a:r>
              <a:rPr lang="en-US" dirty="0"/>
              <a:t>Can also run ‘preemptable’ jobs on other groups nodes (jobs up to 24 hours long)</a:t>
            </a:r>
          </a:p>
          <a:p>
            <a:pPr lvl="1"/>
            <a:endParaRPr lang="en-US" dirty="0"/>
          </a:p>
          <a:p>
            <a:r>
              <a:rPr lang="en-US" dirty="0"/>
              <a:t>More documentation on Blanca: </a:t>
            </a:r>
            <a:r>
              <a:rPr lang="en-US" dirty="0">
                <a:hlinkClick r:id="rId4"/>
              </a:rPr>
              <a:t>https://curc.readthedocs.io/en/latest/access/blanca.html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9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Blanca PAPP node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80DFC-281E-AE41-9E8D-1E958EE9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3F5B4A-7A5C-F444-9C88-3C5B0F553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899726" cy="3836139"/>
          </a:xfrm>
        </p:spPr>
        <p:txBody>
          <a:bodyPr>
            <a:normAutofit/>
          </a:bodyPr>
          <a:lstStyle/>
          <a:p>
            <a:r>
              <a:rPr lang="en-US" dirty="0"/>
              <a:t>bgpu-papp1, (1 node)</a:t>
            </a:r>
          </a:p>
          <a:p>
            <a:pPr lvl="1"/>
            <a:r>
              <a:rPr lang="en-US" dirty="0"/>
              <a:t>32 core Intel Skylake w/ 5.8 GB RAM/core (192 GB RAM total)</a:t>
            </a:r>
          </a:p>
          <a:p>
            <a:pPr lvl="1"/>
            <a:r>
              <a:rPr lang="en-US" dirty="0"/>
              <a:t>1 Tesla V100 GPU w/ 16 GB RAM</a:t>
            </a:r>
          </a:p>
          <a:p>
            <a:pPr lvl="1"/>
            <a:endParaRPr lang="en-US" dirty="0"/>
          </a:p>
          <a:p>
            <a:r>
              <a:rPr lang="en-US" dirty="0"/>
              <a:t>This means that you can use the node for both CPU and GPU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371091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Blanca Workflow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80DFC-281E-AE41-9E8D-1E958EE9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1BF8D-77B2-984F-B3CD-4D6232F77D83}"/>
              </a:ext>
            </a:extLst>
          </p:cNvPr>
          <p:cNvSpPr txBox="1"/>
          <p:nvPr/>
        </p:nvSpPr>
        <p:spPr>
          <a:xfrm>
            <a:off x="4136181" y="2997691"/>
            <a:ext cx="232627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login.rc.colorado.edu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F2250-EE75-7C43-942D-594338F8FDDC}"/>
              </a:ext>
            </a:extLst>
          </p:cNvPr>
          <p:cNvSpPr txBox="1"/>
          <p:nvPr/>
        </p:nvSpPr>
        <p:spPr>
          <a:xfrm>
            <a:off x="8970529" y="3003649"/>
            <a:ext cx="113845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bgpu-papp1</a:t>
            </a:r>
          </a:p>
        </p:txBody>
      </p:sp>
      <p:pic>
        <p:nvPicPr>
          <p:cNvPr id="25" name="Graphic 24" descr="Smiling face with no fill">
            <a:extLst>
              <a:ext uri="{FF2B5EF4-FFF2-40B4-BE49-F238E27FC236}">
                <a16:creationId xmlns:a16="http://schemas.microsoft.com/office/drawing/2014/main" id="{BBAD5A4E-D8BB-FF48-9391-F68FCE35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031" y="262527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A5FFB74-E126-D948-803A-599213CB8C4C}"/>
              </a:ext>
            </a:extLst>
          </p:cNvPr>
          <p:cNvSpPr txBox="1"/>
          <p:nvPr/>
        </p:nvSpPr>
        <p:spPr>
          <a:xfrm>
            <a:off x="1032949" y="35396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8FC7BBDD-33DE-584A-B9BB-07F3ED821E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780931"/>
              </p:ext>
            </p:extLst>
          </p:nvPr>
        </p:nvGraphicFramePr>
        <p:xfrm>
          <a:off x="2089587" y="2567720"/>
          <a:ext cx="1692298" cy="1214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F4DC5789-76AE-9141-9731-DE3AEE3459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197132"/>
              </p:ext>
            </p:extLst>
          </p:nvPr>
        </p:nvGraphicFramePr>
        <p:xfrm>
          <a:off x="6941049" y="2574963"/>
          <a:ext cx="1692298" cy="1214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2" name="Right Brace 31">
            <a:extLst>
              <a:ext uri="{FF2B5EF4-FFF2-40B4-BE49-F238E27FC236}">
                <a16:creationId xmlns:a16="http://schemas.microsoft.com/office/drawing/2014/main" id="{4778C69E-A4BD-224A-B50B-3A7751DB9010}"/>
              </a:ext>
            </a:extLst>
          </p:cNvPr>
          <p:cNvSpPr/>
          <p:nvPr/>
        </p:nvSpPr>
        <p:spPr>
          <a:xfrm>
            <a:off x="10347069" y="2118403"/>
            <a:ext cx="732692" cy="148477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4FFA6-B6B1-EE4D-8426-1EE4C470B901}"/>
              </a:ext>
            </a:extLst>
          </p:cNvPr>
          <p:cNvSpPr txBox="1"/>
          <p:nvPr/>
        </p:nvSpPr>
        <p:spPr>
          <a:xfrm rot="16200000">
            <a:off x="10306742" y="2295610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blanca-papp</a:t>
            </a:r>
            <a:endParaRPr lang="en-US" dirty="0"/>
          </a:p>
          <a:p>
            <a:r>
              <a:rPr lang="en-US" dirty="0"/>
              <a:t>(jobs up to 7 days)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59D32468-505A-FB46-AC0D-3815B649E2EE}"/>
              </a:ext>
            </a:extLst>
          </p:cNvPr>
          <p:cNvSpPr/>
          <p:nvPr/>
        </p:nvSpPr>
        <p:spPr>
          <a:xfrm>
            <a:off x="10347069" y="4332018"/>
            <a:ext cx="732692" cy="11576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D5FD9E-B8C1-8443-8E0F-0519CBAD45EC}"/>
              </a:ext>
            </a:extLst>
          </p:cNvPr>
          <p:cNvSpPr txBox="1"/>
          <p:nvPr/>
        </p:nvSpPr>
        <p:spPr>
          <a:xfrm rot="16200000">
            <a:off x="10312484" y="4614972"/>
            <a:ext cx="22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preemptable</a:t>
            </a:r>
          </a:p>
          <a:p>
            <a:r>
              <a:rPr lang="en-US" dirty="0"/>
              <a:t>(jobs up to 24 hours)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F06015-898E-1B4D-AC42-732434D0773D}"/>
              </a:ext>
            </a:extLst>
          </p:cNvPr>
          <p:cNvSpPr txBox="1"/>
          <p:nvPr/>
        </p:nvSpPr>
        <p:spPr>
          <a:xfrm>
            <a:off x="8970529" y="4315293"/>
            <a:ext cx="1069267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Other 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E3FC3C-39E4-654D-B2FC-4F002ECE36E2}"/>
              </a:ext>
            </a:extLst>
          </p:cNvPr>
          <p:cNvSpPr txBox="1"/>
          <p:nvPr/>
        </p:nvSpPr>
        <p:spPr>
          <a:xfrm>
            <a:off x="8986992" y="4748613"/>
            <a:ext cx="1062855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groups’   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8312B6-53E3-2A45-A132-C1EB980DEC41}"/>
              </a:ext>
            </a:extLst>
          </p:cNvPr>
          <p:cNvSpPr txBox="1"/>
          <p:nvPr/>
        </p:nvSpPr>
        <p:spPr>
          <a:xfrm>
            <a:off x="8986992" y="5181933"/>
            <a:ext cx="1069524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nodes        </a:t>
            </a:r>
          </a:p>
        </p:txBody>
      </p:sp>
    </p:spTree>
    <p:extLst>
      <p:ext uri="{BB962C8B-B14F-4D97-AF65-F5344CB8AC3E}">
        <p14:creationId xmlns:p14="http://schemas.microsoft.com/office/powerpoint/2010/main" val="179615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9" y="1462023"/>
            <a:ext cx="11136914" cy="448840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&lt;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  <a:hlinkClick r:id="rId2"/>
              </a:rPr>
              <a:t>identikey&gt;@login.rc.colorado.edu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Enter your 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identikey_password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Authenticate by accepting the Duo push to your smartphone</a:t>
            </a:r>
          </a:p>
          <a:p>
            <a:pPr lvl="1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Can also authenticate by text message, phone call, or token</a:t>
            </a: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More info here: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https://curc.readthedocs.io/en/latest/access/logging-in.html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PAPP: Intro to Blanca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788E-D3EE-D046-95F4-76A13E95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</a:t>
            </a:r>
          </a:p>
        </p:txBody>
      </p:sp>
    </p:spTree>
    <p:extLst>
      <p:ext uri="{BB962C8B-B14F-4D97-AF65-F5344CB8AC3E}">
        <p14:creationId xmlns:p14="http://schemas.microsoft.com/office/powerpoint/2010/main" val="354026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C_MOOC_how_to_parallelize" id="{D2326368-328F-9E45-8FB4-8AD806A8553D}" vid="{ECCED491-CD2D-4C49-A7F2-B2207E5FF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11396</TotalTime>
  <Words>3221</Words>
  <Application>Microsoft Macintosh PowerPoint</Application>
  <PresentationFormat>Widescreen</PresentationFormat>
  <Paragraphs>571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Arial Black</vt:lpstr>
      <vt:lpstr>Calibri</vt:lpstr>
      <vt:lpstr>Consolas</vt:lpstr>
      <vt:lpstr>Courier</vt:lpstr>
      <vt:lpstr>Courier New</vt:lpstr>
      <vt:lpstr>Helvetica</vt:lpstr>
      <vt:lpstr>Helvetica Light</vt:lpstr>
      <vt:lpstr>Helvetica Neue</vt:lpstr>
      <vt:lpstr>Tahoma</vt:lpstr>
      <vt:lpstr>Times New Roman</vt:lpstr>
      <vt:lpstr>Trebuchet MS</vt:lpstr>
      <vt:lpstr>Wingdings</vt:lpstr>
      <vt:lpstr>Office Theme</vt:lpstr>
      <vt:lpstr>Introduction to HPC on Blanca</vt:lpstr>
      <vt:lpstr>Introduction to HPC on Blanca</vt:lpstr>
      <vt:lpstr>Outline for this presentation</vt:lpstr>
      <vt:lpstr>What is Research Computing?</vt:lpstr>
      <vt:lpstr>What Would I Use Blanca For?</vt:lpstr>
      <vt:lpstr>Blanca</vt:lpstr>
      <vt:lpstr>Blanca PAPP node</vt:lpstr>
      <vt:lpstr>Blanca Workflow</vt:lpstr>
      <vt:lpstr>Logging In</vt:lpstr>
      <vt:lpstr>Linux</vt:lpstr>
      <vt:lpstr>Anatomy of a Linux command</vt:lpstr>
      <vt:lpstr>File and directory related commands</vt:lpstr>
      <vt:lpstr>Process and Program related  commands</vt:lpstr>
      <vt:lpstr>File-viewing commands</vt:lpstr>
      <vt:lpstr>File editing with nano</vt:lpstr>
      <vt:lpstr>The Linux Filesystem</vt:lpstr>
      <vt:lpstr>PowerPoint Presentation</vt:lpstr>
      <vt:lpstr>Your personal directories on Blanca</vt:lpstr>
      <vt:lpstr>Environment variables</vt:lpstr>
      <vt:lpstr>Shell Wildcards and Special  Characters</vt:lpstr>
      <vt:lpstr>Software</vt:lpstr>
      <vt:lpstr>Using Modules</vt:lpstr>
      <vt:lpstr>Next Topics: Bash Scripting and Job submission</vt:lpstr>
      <vt:lpstr>Bash</vt:lpstr>
      <vt:lpstr>Bash Script</vt:lpstr>
      <vt:lpstr>Why I am learning this?</vt:lpstr>
      <vt:lpstr>Jobs and Job Scripting</vt:lpstr>
      <vt:lpstr>Job Types</vt:lpstr>
      <vt:lpstr>Submitting Batch Jobs</vt:lpstr>
      <vt:lpstr>Anatomy of a job script</vt:lpstr>
      <vt:lpstr>Job Parameters</vt:lpstr>
      <vt:lpstr>PAPP QoS, Account, and Partition</vt:lpstr>
      <vt:lpstr>Submitting Your First Job!</vt:lpstr>
      <vt:lpstr>submit_hostname.sh</vt:lpstr>
      <vt:lpstr>Running the job script</vt:lpstr>
      <vt:lpstr>Interactive jobs</vt:lpstr>
      <vt:lpstr>Running an interactive job</vt:lpstr>
      <vt:lpstr>Topics we didn’t cover today</vt:lpstr>
      <vt:lpstr>Thanks!</vt:lpstr>
      <vt:lpstr>Supplemental Slides</vt:lpstr>
      <vt:lpstr>Modes (aka permissions)</vt:lpstr>
      <vt:lpstr>Modes (continued)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Shelley Knuth</dc:creator>
  <cp:lastModifiedBy>Andrew Monaghan</cp:lastModifiedBy>
  <cp:revision>63</cp:revision>
  <dcterms:created xsi:type="dcterms:W3CDTF">2019-02-01T23:54:22Z</dcterms:created>
  <dcterms:modified xsi:type="dcterms:W3CDTF">2020-10-14T15:26:43Z</dcterms:modified>
</cp:coreProperties>
</file>